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8" r:id="rId3"/>
    <p:sldId id="274" r:id="rId4"/>
    <p:sldId id="261" r:id="rId5"/>
    <p:sldId id="270" r:id="rId6"/>
    <p:sldId id="276" r:id="rId7"/>
    <p:sldId id="262" r:id="rId8"/>
    <p:sldId id="263" r:id="rId9"/>
    <p:sldId id="268" r:id="rId10"/>
    <p:sldId id="265" r:id="rId11"/>
    <p:sldId id="266" r:id="rId12"/>
    <p:sldId id="267" r:id="rId13"/>
    <p:sldId id="269" r:id="rId14"/>
    <p:sldId id="271" r:id="rId15"/>
    <p:sldId id="272" r:id="rId16"/>
    <p:sldId id="275"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a:srgbClr val="000000"/>
    <a:srgbClr val="FFC000"/>
    <a:srgbClr val="FF9933"/>
    <a:srgbClr val="FFFF66"/>
    <a:srgbClr val="85152D"/>
    <a:srgbClr val="A09469"/>
    <a:srgbClr val="6D1226"/>
    <a:srgbClr val="0056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82"/>
    <p:restoredTop sz="87619"/>
  </p:normalViewPr>
  <p:slideViewPr>
    <p:cSldViewPr snapToGrid="0" snapToObjects="1">
      <p:cViewPr varScale="1">
        <p:scale>
          <a:sx n="95" d="100"/>
          <a:sy n="95" d="100"/>
        </p:scale>
        <p:origin x="1008" y="9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99C1D7-0031-1541-AA63-7FAEC1216BBD}" type="datetimeFigureOut">
              <a:rPr lang="en-US" smtClean="0"/>
              <a:t>5/20/2023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D270A4-E417-1544-8D83-51C2B4F7CE0F}" type="slidenum">
              <a:rPr lang="en-US" smtClean="0"/>
              <a:t>‹#›</a:t>
            </a:fld>
            <a:endParaRPr lang="en-US"/>
          </a:p>
        </p:txBody>
      </p:sp>
    </p:spTree>
    <p:extLst>
      <p:ext uri="{BB962C8B-B14F-4D97-AF65-F5344CB8AC3E}">
        <p14:creationId xmlns:p14="http://schemas.microsoft.com/office/powerpoint/2010/main" val="322689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my feelings toward the project the past month and a half.</a:t>
            </a:r>
          </a:p>
          <a:p>
            <a:r>
              <a:rPr lang="en-US" dirty="0"/>
              <a:t>So, we are going to play a game of Clue to figure out what exactly is happening in Kronos surrounding the POK members, GASTech and the government/citizens. </a:t>
            </a:r>
          </a:p>
        </p:txBody>
      </p:sp>
      <p:sp>
        <p:nvSpPr>
          <p:cNvPr id="4" name="Slide Number Placeholder 3"/>
          <p:cNvSpPr>
            <a:spLocks noGrp="1"/>
          </p:cNvSpPr>
          <p:nvPr>
            <p:ph type="sldNum" sz="quarter" idx="5"/>
          </p:nvPr>
        </p:nvSpPr>
        <p:spPr/>
        <p:txBody>
          <a:bodyPr/>
          <a:lstStyle/>
          <a:p>
            <a:fld id="{5CD270A4-E417-1544-8D83-51C2B4F7CE0F}" type="slidenum">
              <a:rPr lang="en-US" smtClean="0"/>
              <a:t>3</a:t>
            </a:fld>
            <a:endParaRPr lang="en-US"/>
          </a:p>
        </p:txBody>
      </p:sp>
    </p:spTree>
    <p:extLst>
      <p:ext uri="{BB962C8B-B14F-4D97-AF65-F5344CB8AC3E}">
        <p14:creationId xmlns:p14="http://schemas.microsoft.com/office/powerpoint/2010/main" val="1788389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fire alarm is pulled by a GASTech employee who is probably a POK activist, the senior executive meeting ends and the CEO heads to the capital building to meet with the president. CEO arrives, but no one else does. </a:t>
            </a:r>
          </a:p>
          <a:p>
            <a:r>
              <a:rPr lang="en-US" dirty="0"/>
              <a:t>So he leaves via car to board his jet and heads off to Tethys, meanwhile, reporters are trying to get ahold of anyone at GASTech, no one has seen the other senior executive staff. Two planes depart from Kronos airport, 1. holding the CEO heading to Tethys left at 12:30 and 2. holding 6-7 business type employees who were celebrating and the plane was headed to Rome, Italy.</a:t>
            </a:r>
          </a:p>
          <a:p>
            <a:r>
              <a:rPr lang="en-US" dirty="0"/>
              <a:t>Later the CEO’s jet arrives in Tethys and refuels and heads back to Kronos. The police finally issue a report later that evening. </a:t>
            </a:r>
          </a:p>
        </p:txBody>
      </p:sp>
      <p:sp>
        <p:nvSpPr>
          <p:cNvPr id="4" name="Slide Number Placeholder 3"/>
          <p:cNvSpPr>
            <a:spLocks noGrp="1"/>
          </p:cNvSpPr>
          <p:nvPr>
            <p:ph type="sldNum" sz="quarter" idx="5"/>
          </p:nvPr>
        </p:nvSpPr>
        <p:spPr/>
        <p:txBody>
          <a:bodyPr/>
          <a:lstStyle/>
          <a:p>
            <a:fld id="{5CD270A4-E417-1544-8D83-51C2B4F7CE0F}" type="slidenum">
              <a:rPr lang="en-US" smtClean="0"/>
              <a:t>12</a:t>
            </a:fld>
            <a:endParaRPr lang="en-US"/>
          </a:p>
        </p:txBody>
      </p:sp>
    </p:spTree>
    <p:extLst>
      <p:ext uri="{BB962C8B-B14F-4D97-AF65-F5344CB8AC3E}">
        <p14:creationId xmlns:p14="http://schemas.microsoft.com/office/powerpoint/2010/main" val="2059502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21</a:t>
            </a:r>
            <a:r>
              <a:rPr lang="en-US" baseline="30000" dirty="0"/>
              <a:t>st</a:t>
            </a:r>
            <a:r>
              <a:rPr lang="en-US" dirty="0"/>
              <a:t> was just a review of what had happened the previous day. 4/10 employees were found and the CEO returned safely after the kidnapping. Official statements from police and GASTech are stated.</a:t>
            </a:r>
          </a:p>
        </p:txBody>
      </p:sp>
      <p:sp>
        <p:nvSpPr>
          <p:cNvPr id="4" name="Slide Number Placeholder 3"/>
          <p:cNvSpPr>
            <a:spLocks noGrp="1"/>
          </p:cNvSpPr>
          <p:nvPr>
            <p:ph type="sldNum" sz="quarter" idx="5"/>
          </p:nvPr>
        </p:nvSpPr>
        <p:spPr/>
        <p:txBody>
          <a:bodyPr/>
          <a:lstStyle/>
          <a:p>
            <a:fld id="{5CD270A4-E417-1544-8D83-51C2B4F7CE0F}" type="slidenum">
              <a:rPr lang="en-US" smtClean="0"/>
              <a:t>13</a:t>
            </a:fld>
            <a:endParaRPr lang="en-US"/>
          </a:p>
        </p:txBody>
      </p:sp>
    </p:spTree>
    <p:extLst>
      <p:ext uri="{BB962C8B-B14F-4D97-AF65-F5344CB8AC3E}">
        <p14:creationId xmlns:p14="http://schemas.microsoft.com/office/powerpoint/2010/main" val="2424686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a:t>
            </a:r>
            <a:r>
              <a:rPr lang="en-US" dirty="0" err="1"/>
              <a:t>gephi</a:t>
            </a:r>
            <a:r>
              <a:rPr lang="en-US" dirty="0"/>
              <a:t> to draw a social network communication graph from the email header data. The brightly colored nodes are the ones with the most frequent communication with each other.</a:t>
            </a:r>
          </a:p>
          <a:p>
            <a:r>
              <a:rPr lang="en-US" dirty="0"/>
              <a:t>You just need a source, target, and weight, for weight I calculated the frequency at which people sent emails to each other. For example Felix sent Rachel 2 emails. </a:t>
            </a:r>
          </a:p>
        </p:txBody>
      </p:sp>
      <p:sp>
        <p:nvSpPr>
          <p:cNvPr id="4" name="Slide Number Placeholder 3"/>
          <p:cNvSpPr>
            <a:spLocks noGrp="1"/>
          </p:cNvSpPr>
          <p:nvPr>
            <p:ph type="sldNum" sz="quarter" idx="5"/>
          </p:nvPr>
        </p:nvSpPr>
        <p:spPr/>
        <p:txBody>
          <a:bodyPr/>
          <a:lstStyle/>
          <a:p>
            <a:fld id="{5CD270A4-E417-1544-8D83-51C2B4F7CE0F}" type="slidenum">
              <a:rPr lang="en-US" smtClean="0"/>
              <a:t>14</a:t>
            </a:fld>
            <a:endParaRPr lang="en-US"/>
          </a:p>
        </p:txBody>
      </p:sp>
    </p:spTree>
    <p:extLst>
      <p:ext uri="{BB962C8B-B14F-4D97-AF65-F5344CB8AC3E}">
        <p14:creationId xmlns:p14="http://schemas.microsoft.com/office/powerpoint/2010/main" val="2827601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D270A4-E417-1544-8D83-51C2B4F7CE0F}" type="slidenum">
              <a:rPr lang="en-US" smtClean="0"/>
              <a:t>15</a:t>
            </a:fld>
            <a:endParaRPr lang="en-US"/>
          </a:p>
        </p:txBody>
      </p:sp>
    </p:spTree>
    <p:extLst>
      <p:ext uri="{BB962C8B-B14F-4D97-AF65-F5344CB8AC3E}">
        <p14:creationId xmlns:p14="http://schemas.microsoft.com/office/powerpoint/2010/main" val="2607041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Cambria Math" panose="02040503050406030204" pitchFamily="18" charset="0"/>
                <a:ea typeface="Calibri" panose="020F0502020204030204" pitchFamily="34" charset="0"/>
                <a:cs typeface="Calibri" panose="020F0502020204030204" pitchFamily="34" charset="0"/>
              </a:rPr>
              <a:t>The sentiment modality score has increased over the years and news organizations are reporting more opinion-based articles than facts.</a:t>
            </a:r>
          </a:p>
          <a:p>
            <a:endParaRPr lang="en-US" dirty="0"/>
          </a:p>
        </p:txBody>
      </p:sp>
      <p:sp>
        <p:nvSpPr>
          <p:cNvPr id="4" name="Slide Number Placeholder 3"/>
          <p:cNvSpPr>
            <a:spLocks noGrp="1"/>
          </p:cNvSpPr>
          <p:nvPr>
            <p:ph type="sldNum" sz="quarter" idx="5"/>
          </p:nvPr>
        </p:nvSpPr>
        <p:spPr/>
        <p:txBody>
          <a:bodyPr/>
          <a:lstStyle/>
          <a:p>
            <a:fld id="{5CD270A4-E417-1544-8D83-51C2B4F7CE0F}" type="slidenum">
              <a:rPr lang="en-US" smtClean="0"/>
              <a:t>16</a:t>
            </a:fld>
            <a:endParaRPr lang="en-US"/>
          </a:p>
        </p:txBody>
      </p:sp>
    </p:spTree>
    <p:extLst>
      <p:ext uri="{BB962C8B-B14F-4D97-AF65-F5344CB8AC3E}">
        <p14:creationId xmlns:p14="http://schemas.microsoft.com/office/powerpoint/2010/main" val="3707252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been given a map, an org chart of GASTech, Employee records, email headers of 2 weeks prior to the kidnapping, a few employee resumes, factsheet of </a:t>
            </a:r>
            <a:r>
              <a:rPr lang="en-US" dirty="0" err="1"/>
              <a:t>kronos</a:t>
            </a:r>
            <a:r>
              <a:rPr lang="en-US" dirty="0"/>
              <a:t> and historical reports, and news articles.</a:t>
            </a:r>
          </a:p>
        </p:txBody>
      </p:sp>
      <p:sp>
        <p:nvSpPr>
          <p:cNvPr id="4" name="Slide Number Placeholder 3"/>
          <p:cNvSpPr>
            <a:spLocks noGrp="1"/>
          </p:cNvSpPr>
          <p:nvPr>
            <p:ph type="sldNum" sz="quarter" idx="5"/>
          </p:nvPr>
        </p:nvSpPr>
        <p:spPr/>
        <p:txBody>
          <a:bodyPr/>
          <a:lstStyle/>
          <a:p>
            <a:fld id="{5CD270A4-E417-1544-8D83-51C2B4F7CE0F}" type="slidenum">
              <a:rPr lang="en-US" smtClean="0"/>
              <a:t>4</a:t>
            </a:fld>
            <a:endParaRPr lang="en-US"/>
          </a:p>
        </p:txBody>
      </p:sp>
    </p:spTree>
    <p:extLst>
      <p:ext uri="{BB962C8B-B14F-4D97-AF65-F5344CB8AC3E}">
        <p14:creationId xmlns:p14="http://schemas.microsoft.com/office/powerpoint/2010/main" val="1290224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D270A4-E417-1544-8D83-51C2B4F7CE0F}" type="slidenum">
              <a:rPr lang="en-US" smtClean="0"/>
              <a:t>5</a:t>
            </a:fld>
            <a:endParaRPr lang="en-US"/>
          </a:p>
        </p:txBody>
      </p:sp>
    </p:spTree>
    <p:extLst>
      <p:ext uri="{BB962C8B-B14F-4D97-AF65-F5344CB8AC3E}">
        <p14:creationId xmlns:p14="http://schemas.microsoft.com/office/powerpoint/2010/main" val="2125657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POK </a:t>
            </a:r>
            <a:r>
              <a:rPr lang="en-US"/>
              <a:t>was formed </a:t>
            </a:r>
            <a:r>
              <a:rPr lang="en-US" dirty="0"/>
              <a:t>from concerned citizens about environmental issues from GASTech gas and oil drilling need a local river.</a:t>
            </a:r>
          </a:p>
          <a:p>
            <a:r>
              <a:rPr lang="en-US" dirty="0"/>
              <a:t>The important part to take away is two people died, one Juliana drank contaminated river water and Karel died while being detained in a prison cell for 3 months on tax evasion charges. </a:t>
            </a:r>
          </a:p>
          <a:p>
            <a:r>
              <a:rPr lang="en-US" dirty="0"/>
              <a:t>Conflict reports show he either died of a heart attack or was brutally beaten to death. So far the government has done nothing to help its people. </a:t>
            </a:r>
          </a:p>
        </p:txBody>
      </p:sp>
      <p:sp>
        <p:nvSpPr>
          <p:cNvPr id="4" name="Slide Number Placeholder 3"/>
          <p:cNvSpPr>
            <a:spLocks noGrp="1"/>
          </p:cNvSpPr>
          <p:nvPr>
            <p:ph type="sldNum" sz="quarter" idx="5"/>
          </p:nvPr>
        </p:nvSpPr>
        <p:spPr/>
        <p:txBody>
          <a:bodyPr/>
          <a:lstStyle/>
          <a:p>
            <a:fld id="{5CD270A4-E417-1544-8D83-51C2B4F7CE0F}" type="slidenum">
              <a:rPr lang="en-US" smtClean="0"/>
              <a:t>6</a:t>
            </a:fld>
            <a:endParaRPr lang="en-US"/>
          </a:p>
        </p:txBody>
      </p:sp>
    </p:spTree>
    <p:extLst>
      <p:ext uri="{BB962C8B-B14F-4D97-AF65-F5344CB8AC3E}">
        <p14:creationId xmlns:p14="http://schemas.microsoft.com/office/powerpoint/2010/main" val="788590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Henk </a:t>
            </a:r>
            <a:r>
              <a:rPr lang="en-US" dirty="0" err="1"/>
              <a:t>Bodrogi</a:t>
            </a:r>
            <a:r>
              <a:rPr lang="en-US" dirty="0"/>
              <a:t> is the founder and leader with 6 other co-leaders and 4 named activists. </a:t>
            </a:r>
          </a:p>
        </p:txBody>
      </p:sp>
      <p:sp>
        <p:nvSpPr>
          <p:cNvPr id="4" name="Slide Number Placeholder 3"/>
          <p:cNvSpPr>
            <a:spLocks noGrp="1"/>
          </p:cNvSpPr>
          <p:nvPr>
            <p:ph type="sldNum" sz="quarter" idx="5"/>
          </p:nvPr>
        </p:nvSpPr>
        <p:spPr/>
        <p:txBody>
          <a:bodyPr/>
          <a:lstStyle/>
          <a:p>
            <a:fld id="{5CD270A4-E417-1544-8D83-51C2B4F7CE0F}" type="slidenum">
              <a:rPr lang="en-US" smtClean="0"/>
              <a:t>7</a:t>
            </a:fld>
            <a:endParaRPr lang="en-US"/>
          </a:p>
        </p:txBody>
      </p:sp>
    </p:spTree>
    <p:extLst>
      <p:ext uri="{BB962C8B-B14F-4D97-AF65-F5344CB8AC3E}">
        <p14:creationId xmlns:p14="http://schemas.microsoft.com/office/powerpoint/2010/main" val="2791294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Elian dies in a prison cell in 2009, Silvia and </a:t>
            </a:r>
            <a:r>
              <a:rPr lang="en-US" dirty="0" err="1"/>
              <a:t>Mandor</a:t>
            </a:r>
            <a:r>
              <a:rPr lang="en-US" dirty="0"/>
              <a:t> take over the past few years. The POK is split into 2 factions. 1. being made up of peaceful protesters lead by Silvia and the other being lead by </a:t>
            </a:r>
            <a:r>
              <a:rPr lang="en-US" dirty="0" err="1"/>
              <a:t>Mandor</a:t>
            </a:r>
            <a:r>
              <a:rPr lang="en-US" dirty="0"/>
              <a:t> </a:t>
            </a:r>
            <a:r>
              <a:rPr lang="en-US"/>
              <a:t>Vann  </a:t>
            </a:r>
            <a:r>
              <a:rPr lang="en-US" dirty="0"/>
              <a:t>violent, disobedient, and drug trafficking. </a:t>
            </a:r>
          </a:p>
          <a:p>
            <a:endParaRPr lang="en-US" dirty="0"/>
          </a:p>
        </p:txBody>
      </p:sp>
      <p:sp>
        <p:nvSpPr>
          <p:cNvPr id="4" name="Slide Number Placeholder 3"/>
          <p:cNvSpPr>
            <a:spLocks noGrp="1"/>
          </p:cNvSpPr>
          <p:nvPr>
            <p:ph type="sldNum" sz="quarter" idx="5"/>
          </p:nvPr>
        </p:nvSpPr>
        <p:spPr/>
        <p:txBody>
          <a:bodyPr/>
          <a:lstStyle/>
          <a:p>
            <a:fld id="{5CD270A4-E417-1544-8D83-51C2B4F7CE0F}" type="slidenum">
              <a:rPr lang="en-US" smtClean="0"/>
              <a:t>8</a:t>
            </a:fld>
            <a:endParaRPr lang="en-US"/>
          </a:p>
        </p:txBody>
      </p:sp>
    </p:spTree>
    <p:extLst>
      <p:ext uri="{BB962C8B-B14F-4D97-AF65-F5344CB8AC3E}">
        <p14:creationId xmlns:p14="http://schemas.microsoft.com/office/powerpoint/2010/main" val="539109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Sentiment analysis of news articles with the Pattern library,  modality is a rating from 0 to 1 if something is more like a fact its closer to 0 and something that’s an opinion is closer to a 1. </a:t>
            </a:r>
          </a:p>
        </p:txBody>
      </p:sp>
      <p:sp>
        <p:nvSpPr>
          <p:cNvPr id="4" name="Slide Number Placeholder 3"/>
          <p:cNvSpPr>
            <a:spLocks noGrp="1"/>
          </p:cNvSpPr>
          <p:nvPr>
            <p:ph type="sldNum" sz="quarter" idx="5"/>
          </p:nvPr>
        </p:nvSpPr>
        <p:spPr/>
        <p:txBody>
          <a:bodyPr/>
          <a:lstStyle/>
          <a:p>
            <a:fld id="{5CD270A4-E417-1544-8D83-51C2B4F7CE0F}" type="slidenum">
              <a:rPr lang="en-US" smtClean="0"/>
              <a:t>9</a:t>
            </a:fld>
            <a:endParaRPr lang="en-US"/>
          </a:p>
        </p:txBody>
      </p:sp>
    </p:spTree>
    <p:extLst>
      <p:ext uri="{BB962C8B-B14F-4D97-AF65-F5344CB8AC3E}">
        <p14:creationId xmlns:p14="http://schemas.microsoft.com/office/powerpoint/2010/main" val="981345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Protests continue, drug trafficking and usage is on the rise. A decline in oil/gas for the first time in 20 years. Also the government hasn’t done anything in 20 years</a:t>
            </a:r>
          </a:p>
        </p:txBody>
      </p:sp>
      <p:sp>
        <p:nvSpPr>
          <p:cNvPr id="4" name="Slide Number Placeholder 3"/>
          <p:cNvSpPr>
            <a:spLocks noGrp="1"/>
          </p:cNvSpPr>
          <p:nvPr>
            <p:ph type="sldNum" sz="quarter" idx="5"/>
          </p:nvPr>
        </p:nvSpPr>
        <p:spPr/>
        <p:txBody>
          <a:bodyPr/>
          <a:lstStyle/>
          <a:p>
            <a:fld id="{5CD270A4-E417-1544-8D83-51C2B4F7CE0F}" type="slidenum">
              <a:rPr lang="en-US" smtClean="0"/>
              <a:t>10</a:t>
            </a:fld>
            <a:endParaRPr lang="en-US"/>
          </a:p>
        </p:txBody>
      </p:sp>
    </p:spTree>
    <p:extLst>
      <p:ext uri="{BB962C8B-B14F-4D97-AF65-F5344CB8AC3E}">
        <p14:creationId xmlns:p14="http://schemas.microsoft.com/office/powerpoint/2010/main" val="2551581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Protests turn violent, designer drugs appear, POK is now labeled as a terrorist group, GASTech IPO announced, then kidnapping occurs in Jan 2014.</a:t>
            </a:r>
          </a:p>
        </p:txBody>
      </p:sp>
      <p:sp>
        <p:nvSpPr>
          <p:cNvPr id="4" name="Slide Number Placeholder 3"/>
          <p:cNvSpPr>
            <a:spLocks noGrp="1"/>
          </p:cNvSpPr>
          <p:nvPr>
            <p:ph type="sldNum" sz="quarter" idx="5"/>
          </p:nvPr>
        </p:nvSpPr>
        <p:spPr/>
        <p:txBody>
          <a:bodyPr/>
          <a:lstStyle/>
          <a:p>
            <a:fld id="{5CD270A4-E417-1544-8D83-51C2B4F7CE0F}" type="slidenum">
              <a:rPr lang="en-US" smtClean="0"/>
              <a:t>11</a:t>
            </a:fld>
            <a:endParaRPr lang="en-US"/>
          </a:p>
        </p:txBody>
      </p:sp>
    </p:spTree>
    <p:extLst>
      <p:ext uri="{BB962C8B-B14F-4D97-AF65-F5344CB8AC3E}">
        <p14:creationId xmlns:p14="http://schemas.microsoft.com/office/powerpoint/2010/main" val="29204451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7F751160-9852-4E8C-A26C-7A02F88E981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50C37B5-7AC4-F44D-A217-0871F48961C8}"/>
              </a:ext>
            </a:extLst>
          </p:cNvPr>
          <p:cNvSpPr>
            <a:spLocks noGrp="1"/>
          </p:cNvSpPr>
          <p:nvPr>
            <p:ph type="title" hasCustomPrompt="1"/>
          </p:nvPr>
        </p:nvSpPr>
        <p:spPr>
          <a:xfrm>
            <a:off x="855170" y="1397479"/>
            <a:ext cx="8314709" cy="2419147"/>
          </a:xfrm>
        </p:spPr>
        <p:txBody>
          <a:bodyPr anchor="b"/>
          <a:lstStyle>
            <a:lvl1pPr>
              <a:defRPr b="1" i="0">
                <a:solidFill>
                  <a:schemeClr val="bg1"/>
                </a:solidFill>
                <a:latin typeface="Futura Md BT" panose="020B0602020204020303" pitchFamily="34" charset="0"/>
              </a:defRPr>
            </a:lvl1pPr>
          </a:lstStyle>
          <a:p>
            <a:r>
              <a:rPr lang="en-US" dirty="0"/>
              <a:t>MASTER TITLE</a:t>
            </a:r>
          </a:p>
        </p:txBody>
      </p:sp>
      <p:pic>
        <p:nvPicPr>
          <p:cNvPr id="5" name="Picture 4" descr="Text&#10;&#10;Description automatically generated">
            <a:extLst>
              <a:ext uri="{FF2B5EF4-FFF2-40B4-BE49-F238E27FC236}">
                <a16:creationId xmlns:a16="http://schemas.microsoft.com/office/drawing/2014/main" id="{AD33D963-15D9-4543-A581-389B05FF63EB}"/>
              </a:ext>
            </a:extLst>
          </p:cNvPr>
          <p:cNvPicPr>
            <a:picLocks noChangeAspect="1"/>
          </p:cNvPicPr>
          <p:nvPr userDrawn="1"/>
        </p:nvPicPr>
        <p:blipFill>
          <a:blip r:embed="rId3"/>
          <a:stretch>
            <a:fillRect/>
          </a:stretch>
        </p:blipFill>
        <p:spPr>
          <a:xfrm>
            <a:off x="8959682" y="5651500"/>
            <a:ext cx="2945806" cy="993157"/>
          </a:xfrm>
          <a:prstGeom prst="rect">
            <a:avLst/>
          </a:prstGeom>
        </p:spPr>
      </p:pic>
      <p:sp>
        <p:nvSpPr>
          <p:cNvPr id="6" name="Text Placeholder 2">
            <a:extLst>
              <a:ext uri="{FF2B5EF4-FFF2-40B4-BE49-F238E27FC236}">
                <a16:creationId xmlns:a16="http://schemas.microsoft.com/office/drawing/2014/main" id="{80F5154A-9044-DF4B-B8FF-1C5D302E3ED4}"/>
              </a:ext>
            </a:extLst>
          </p:cNvPr>
          <p:cNvSpPr>
            <a:spLocks noGrp="1"/>
          </p:cNvSpPr>
          <p:nvPr>
            <p:ph type="body" idx="11" hasCustomPrompt="1"/>
          </p:nvPr>
        </p:nvSpPr>
        <p:spPr>
          <a:xfrm>
            <a:off x="855170" y="3826565"/>
            <a:ext cx="8314709" cy="1633956"/>
          </a:xfrm>
        </p:spPr>
        <p:txBody>
          <a:bodyPr>
            <a:normAutofit/>
          </a:bodyPr>
          <a:lstStyle>
            <a:lvl1pPr marL="0" indent="0">
              <a:lnSpc>
                <a:spcPct val="100000"/>
              </a:lnSpc>
              <a:buNone/>
              <a:defRPr sz="3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Tree>
    <p:extLst>
      <p:ext uri="{BB962C8B-B14F-4D97-AF65-F5344CB8AC3E}">
        <p14:creationId xmlns:p14="http://schemas.microsoft.com/office/powerpoint/2010/main" val="15600922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443658" y="2070938"/>
            <a:ext cx="37838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Text Placeholder 2">
            <a:extLst>
              <a:ext uri="{FF2B5EF4-FFF2-40B4-BE49-F238E27FC236}">
                <a16:creationId xmlns:a16="http://schemas.microsoft.com/office/drawing/2014/main" id="{9387E1F9-1F87-C84D-9C2A-0C281DBAC8D9}"/>
              </a:ext>
            </a:extLst>
          </p:cNvPr>
          <p:cNvSpPr>
            <a:spLocks noGrp="1"/>
          </p:cNvSpPr>
          <p:nvPr>
            <p:ph type="body" idx="10"/>
          </p:nvPr>
        </p:nvSpPr>
        <p:spPr>
          <a:xfrm>
            <a:off x="711929" y="2070938"/>
            <a:ext cx="64523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Title 1">
            <a:extLst>
              <a:ext uri="{FF2B5EF4-FFF2-40B4-BE49-F238E27FC236}">
                <a16:creationId xmlns:a16="http://schemas.microsoft.com/office/drawing/2014/main" id="{F1816581-7862-284C-963A-CF2F4F4A057F}"/>
              </a:ext>
            </a:extLst>
          </p:cNvPr>
          <p:cNvSpPr>
            <a:spLocks noGrp="1"/>
          </p:cNvSpPr>
          <p:nvPr>
            <p:ph type="title" hasCustomPrompt="1"/>
          </p:nvPr>
        </p:nvSpPr>
        <p:spPr>
          <a:xfrm>
            <a:off x="711929" y="380842"/>
            <a:ext cx="10515600" cy="533558"/>
          </a:xfrm>
        </p:spPr>
        <p:txBody>
          <a:bodyPr anchor="ctr">
            <a:normAutofit/>
          </a:bodyPr>
          <a:lstStyle>
            <a:lvl1pPr>
              <a:lnSpc>
                <a:spcPct val="100000"/>
              </a:lnSpc>
              <a:defRPr sz="4400" b="1" i="0">
                <a:solidFill>
                  <a:schemeClr val="bg1"/>
                </a:solidFill>
                <a:latin typeface="Futura Md BT" panose="020B0602020204020303" pitchFamily="34" charset="0"/>
              </a:defRPr>
            </a:lvl1pPr>
          </a:lstStyle>
          <a:p>
            <a:r>
              <a:rPr lang="en-US" dirty="0"/>
              <a:t>HEADER</a:t>
            </a:r>
          </a:p>
        </p:txBody>
      </p:sp>
      <p:cxnSp>
        <p:nvCxnSpPr>
          <p:cNvPr id="11" name="Straight Connector 10">
            <a:extLst>
              <a:ext uri="{FF2B5EF4-FFF2-40B4-BE49-F238E27FC236}">
                <a16:creationId xmlns:a16="http://schemas.microsoft.com/office/drawing/2014/main" id="{1E43913A-74E9-7F4A-921F-3E1C939042CC}"/>
              </a:ext>
            </a:extLst>
          </p:cNvPr>
          <p:cNvCxnSpPr/>
          <p:nvPr userDrawn="1"/>
        </p:nvCxnSpPr>
        <p:spPr>
          <a:xfrm>
            <a:off x="419829" y="965200"/>
            <a:ext cx="1111177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990C581C-A8E3-8A44-BECC-20F4ABC1FC92}"/>
              </a:ext>
            </a:extLst>
          </p:cNvPr>
          <p:cNvSpPr>
            <a:spLocks noGrp="1"/>
          </p:cNvSpPr>
          <p:nvPr>
            <p:ph type="body" idx="11" hasCustomPrompt="1"/>
          </p:nvPr>
        </p:nvSpPr>
        <p:spPr>
          <a:xfrm>
            <a:off x="711929" y="1016001"/>
            <a:ext cx="10515600" cy="470569"/>
          </a:xfrm>
        </p:spPr>
        <p:txBody>
          <a:bodyPr/>
          <a:lstStyle>
            <a:lvl1pPr marL="0" indent="0">
              <a:lnSpc>
                <a:spcPct val="100000"/>
              </a:lnSpc>
              <a:buNone/>
              <a:defRPr sz="2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Sub-Header</a:t>
            </a:r>
          </a:p>
        </p:txBody>
      </p:sp>
    </p:spTree>
    <p:extLst>
      <p:ext uri="{BB962C8B-B14F-4D97-AF65-F5344CB8AC3E}">
        <p14:creationId xmlns:p14="http://schemas.microsoft.com/office/powerpoint/2010/main" val="2435340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9" y="269823"/>
            <a:ext cx="10515600" cy="1024139"/>
          </a:xfrm>
        </p:spPr>
        <p:txBody>
          <a:bodyPr anchor="ctr">
            <a:normAutofit/>
          </a:bodyPr>
          <a:lstStyle>
            <a:lvl1pPr>
              <a:defRPr sz="4400" b="1" i="0">
                <a:solidFill>
                  <a:schemeClr val="bg1"/>
                </a:solidFill>
                <a:latin typeface="Futura Md BT" panose="020B0602020204020303" pitchFamily="34" charset="0"/>
              </a:defRPr>
            </a:lvl1pPr>
          </a:lstStyle>
          <a:p>
            <a:r>
              <a:rPr lang="en-US" dirty="0"/>
              <a:t>HEADER</a:t>
            </a:r>
          </a:p>
        </p:txBody>
      </p:sp>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11929" y="2070938"/>
            <a:ext cx="10515600"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70774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9" y="269823"/>
            <a:ext cx="10515600" cy="1024139"/>
          </a:xfrm>
        </p:spPr>
        <p:txBody>
          <a:bodyPr anchor="ctr">
            <a:normAutofit/>
          </a:bodyPr>
          <a:lstStyle>
            <a:lvl1pPr>
              <a:defRPr sz="4400" b="1" i="0">
                <a:solidFill>
                  <a:schemeClr val="bg1"/>
                </a:solidFill>
                <a:latin typeface="Futura Md BT" panose="020B0602020204020303" pitchFamily="34" charset="0"/>
              </a:defRPr>
            </a:lvl1pPr>
          </a:lstStyle>
          <a:p>
            <a:r>
              <a:rPr lang="en-US" dirty="0"/>
              <a:t>HEADER</a:t>
            </a:r>
          </a:p>
        </p:txBody>
      </p:sp>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11929" y="2070938"/>
            <a:ext cx="51315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Text Placeholder 2">
            <a:extLst>
              <a:ext uri="{FF2B5EF4-FFF2-40B4-BE49-F238E27FC236}">
                <a16:creationId xmlns:a16="http://schemas.microsoft.com/office/drawing/2014/main" id="{9387E1F9-1F87-C84D-9C2A-0C281DBAC8D9}"/>
              </a:ext>
            </a:extLst>
          </p:cNvPr>
          <p:cNvSpPr>
            <a:spLocks noGrp="1"/>
          </p:cNvSpPr>
          <p:nvPr>
            <p:ph type="body" idx="10"/>
          </p:nvPr>
        </p:nvSpPr>
        <p:spPr>
          <a:xfrm>
            <a:off x="6096000" y="2070938"/>
            <a:ext cx="51315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18147502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9" y="269823"/>
            <a:ext cx="10515600" cy="1024139"/>
          </a:xfrm>
        </p:spPr>
        <p:txBody>
          <a:bodyPr anchor="ctr">
            <a:normAutofit/>
          </a:bodyPr>
          <a:lstStyle>
            <a:lvl1pPr>
              <a:defRPr sz="4400" b="1" i="0">
                <a:solidFill>
                  <a:schemeClr val="bg1"/>
                </a:solidFill>
                <a:latin typeface="Futura Md BT" panose="020B0602020204020303" pitchFamily="34" charset="0"/>
              </a:defRPr>
            </a:lvl1pPr>
          </a:lstStyle>
          <a:p>
            <a:r>
              <a:rPr lang="en-US" dirty="0"/>
              <a:t>HEADER</a:t>
            </a:r>
          </a:p>
        </p:txBody>
      </p:sp>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11929" y="2070938"/>
            <a:ext cx="37838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Text Placeholder 2">
            <a:extLst>
              <a:ext uri="{FF2B5EF4-FFF2-40B4-BE49-F238E27FC236}">
                <a16:creationId xmlns:a16="http://schemas.microsoft.com/office/drawing/2014/main" id="{9387E1F9-1F87-C84D-9C2A-0C281DBAC8D9}"/>
              </a:ext>
            </a:extLst>
          </p:cNvPr>
          <p:cNvSpPr>
            <a:spLocks noGrp="1"/>
          </p:cNvSpPr>
          <p:nvPr>
            <p:ph type="body" idx="10"/>
          </p:nvPr>
        </p:nvSpPr>
        <p:spPr>
          <a:xfrm>
            <a:off x="4775200" y="2070938"/>
            <a:ext cx="64523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2357179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9" y="269823"/>
            <a:ext cx="10515600" cy="1024139"/>
          </a:xfrm>
        </p:spPr>
        <p:txBody>
          <a:bodyPr anchor="ctr">
            <a:normAutofit/>
          </a:bodyPr>
          <a:lstStyle>
            <a:lvl1pPr>
              <a:defRPr sz="4400" b="1" i="0">
                <a:solidFill>
                  <a:schemeClr val="bg1"/>
                </a:solidFill>
                <a:latin typeface="Futura Md BT" panose="020B0602020204020303" pitchFamily="34" charset="0"/>
              </a:defRPr>
            </a:lvl1pPr>
          </a:lstStyle>
          <a:p>
            <a:r>
              <a:rPr lang="en-US" dirty="0"/>
              <a:t>HEADER</a:t>
            </a:r>
          </a:p>
        </p:txBody>
      </p:sp>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443658" y="2070938"/>
            <a:ext cx="37838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Text Placeholder 2">
            <a:extLst>
              <a:ext uri="{FF2B5EF4-FFF2-40B4-BE49-F238E27FC236}">
                <a16:creationId xmlns:a16="http://schemas.microsoft.com/office/drawing/2014/main" id="{9387E1F9-1F87-C84D-9C2A-0C281DBAC8D9}"/>
              </a:ext>
            </a:extLst>
          </p:cNvPr>
          <p:cNvSpPr>
            <a:spLocks noGrp="1"/>
          </p:cNvSpPr>
          <p:nvPr>
            <p:ph type="body" idx="10"/>
          </p:nvPr>
        </p:nvSpPr>
        <p:spPr>
          <a:xfrm>
            <a:off x="711929" y="2070938"/>
            <a:ext cx="64523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12433482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rotWithShape="1">
          <a:blip r:embed="rId2"/>
          <a:srcRect t="36999"/>
          <a:stretch/>
        </p:blipFill>
        <p:spPr>
          <a:xfrm>
            <a:off x="0" y="5833860"/>
            <a:ext cx="12192000" cy="102414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8" y="269823"/>
            <a:ext cx="10635521" cy="1024139"/>
          </a:xfrm>
        </p:spPr>
        <p:txBody>
          <a:bodyPr anchor="ctr">
            <a:normAutofit/>
          </a:bodyPr>
          <a:lstStyle>
            <a:lvl1pPr>
              <a:defRPr sz="4400" b="1" i="0">
                <a:solidFill>
                  <a:srgbClr val="85152D"/>
                </a:solidFill>
                <a:latin typeface="Futura Md BT" panose="020B0602020204020303" pitchFamily="34" charset="0"/>
              </a:defRPr>
            </a:lvl1pPr>
          </a:lstStyle>
          <a:p>
            <a:r>
              <a:rPr lang="en-US" dirty="0"/>
              <a:t>HEADER</a:t>
            </a:r>
          </a:p>
        </p:txBody>
      </p:sp>
      <p:sp>
        <p:nvSpPr>
          <p:cNvPr id="3" name="Text Placeholder 2">
            <a:extLst>
              <a:ext uri="{FF2B5EF4-FFF2-40B4-BE49-F238E27FC236}">
                <a16:creationId xmlns:a16="http://schemas.microsoft.com/office/drawing/2014/main" id="{1EE73CDC-C099-344C-9E27-F50AC708C2A2}"/>
              </a:ext>
            </a:extLst>
          </p:cNvPr>
          <p:cNvSpPr>
            <a:spLocks noGrp="1"/>
          </p:cNvSpPr>
          <p:nvPr>
            <p:ph type="body" idx="1"/>
          </p:nvPr>
        </p:nvSpPr>
        <p:spPr>
          <a:xfrm>
            <a:off x="711929" y="1672180"/>
            <a:ext cx="1063552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8" name="Picture 7" descr="Text&#10;&#10;Description automatically generated">
            <a:extLst>
              <a:ext uri="{FF2B5EF4-FFF2-40B4-BE49-F238E27FC236}">
                <a16:creationId xmlns:a16="http://schemas.microsoft.com/office/drawing/2014/main" id="{144B94B8-50CE-5748-A280-92E0EB948C31}"/>
              </a:ext>
            </a:extLst>
          </p:cNvPr>
          <p:cNvPicPr>
            <a:picLocks noChangeAspect="1"/>
          </p:cNvPicPr>
          <p:nvPr userDrawn="1"/>
        </p:nvPicPr>
        <p:blipFill>
          <a:blip r:embed="rId3"/>
          <a:stretch>
            <a:fillRect/>
          </a:stretch>
        </p:blipFill>
        <p:spPr>
          <a:xfrm>
            <a:off x="233392" y="5965899"/>
            <a:ext cx="2179608" cy="734839"/>
          </a:xfrm>
          <a:prstGeom prst="rect">
            <a:avLst/>
          </a:prstGeom>
        </p:spPr>
      </p:pic>
    </p:spTree>
    <p:extLst>
      <p:ext uri="{BB962C8B-B14F-4D97-AF65-F5344CB8AC3E}">
        <p14:creationId xmlns:p14="http://schemas.microsoft.com/office/powerpoint/2010/main" val="19581879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rotWithShape="1">
          <a:blip r:embed="rId2"/>
          <a:srcRect t="36999"/>
          <a:stretch/>
        </p:blipFill>
        <p:spPr>
          <a:xfrm>
            <a:off x="0" y="5833860"/>
            <a:ext cx="12192000" cy="102414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8" y="269823"/>
            <a:ext cx="10635521" cy="1024139"/>
          </a:xfrm>
        </p:spPr>
        <p:txBody>
          <a:bodyPr anchor="ctr">
            <a:normAutofit/>
          </a:bodyPr>
          <a:lstStyle>
            <a:lvl1pPr>
              <a:defRPr sz="4400" b="1" i="0">
                <a:solidFill>
                  <a:srgbClr val="85152D"/>
                </a:solidFill>
                <a:latin typeface="Futura Md BT" panose="020B0602020204020303" pitchFamily="34" charset="0"/>
              </a:defRPr>
            </a:lvl1pPr>
          </a:lstStyle>
          <a:p>
            <a:r>
              <a:rPr lang="en-US" dirty="0"/>
              <a:t>HEADER</a:t>
            </a:r>
          </a:p>
        </p:txBody>
      </p:sp>
      <p:sp>
        <p:nvSpPr>
          <p:cNvPr id="3" name="Text Placeholder 2">
            <a:extLst>
              <a:ext uri="{FF2B5EF4-FFF2-40B4-BE49-F238E27FC236}">
                <a16:creationId xmlns:a16="http://schemas.microsoft.com/office/drawing/2014/main" id="{1EE73CDC-C099-344C-9E27-F50AC708C2A2}"/>
              </a:ext>
            </a:extLst>
          </p:cNvPr>
          <p:cNvSpPr>
            <a:spLocks noGrp="1"/>
          </p:cNvSpPr>
          <p:nvPr>
            <p:ph type="body" idx="1"/>
          </p:nvPr>
        </p:nvSpPr>
        <p:spPr>
          <a:xfrm>
            <a:off x="711929" y="1672180"/>
            <a:ext cx="52570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Text Placeholder 2">
            <a:extLst>
              <a:ext uri="{FF2B5EF4-FFF2-40B4-BE49-F238E27FC236}">
                <a16:creationId xmlns:a16="http://schemas.microsoft.com/office/drawing/2014/main" id="{E1D048F8-45BE-2245-88A1-8C6EB38CE87D}"/>
              </a:ext>
            </a:extLst>
          </p:cNvPr>
          <p:cNvSpPr>
            <a:spLocks noGrp="1"/>
          </p:cNvSpPr>
          <p:nvPr>
            <p:ph type="body" idx="10"/>
          </p:nvPr>
        </p:nvSpPr>
        <p:spPr>
          <a:xfrm>
            <a:off x="6223000" y="1672180"/>
            <a:ext cx="52570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9" name="Picture 8" descr="Text&#10;&#10;Description automatically generated">
            <a:extLst>
              <a:ext uri="{FF2B5EF4-FFF2-40B4-BE49-F238E27FC236}">
                <a16:creationId xmlns:a16="http://schemas.microsoft.com/office/drawing/2014/main" id="{CE458D08-94EC-5342-A104-819F86554D1B}"/>
              </a:ext>
            </a:extLst>
          </p:cNvPr>
          <p:cNvPicPr>
            <a:picLocks noChangeAspect="1"/>
          </p:cNvPicPr>
          <p:nvPr userDrawn="1"/>
        </p:nvPicPr>
        <p:blipFill>
          <a:blip r:embed="rId3"/>
          <a:stretch>
            <a:fillRect/>
          </a:stretch>
        </p:blipFill>
        <p:spPr>
          <a:xfrm>
            <a:off x="233392" y="5965899"/>
            <a:ext cx="2179608" cy="734839"/>
          </a:xfrm>
          <a:prstGeom prst="rect">
            <a:avLst/>
          </a:prstGeom>
        </p:spPr>
      </p:pic>
    </p:spTree>
    <p:extLst>
      <p:ext uri="{BB962C8B-B14F-4D97-AF65-F5344CB8AC3E}">
        <p14:creationId xmlns:p14="http://schemas.microsoft.com/office/powerpoint/2010/main" val="22451139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Section Header">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rotWithShape="1">
          <a:blip r:embed="rId2"/>
          <a:srcRect t="36999"/>
          <a:stretch/>
        </p:blipFill>
        <p:spPr>
          <a:xfrm>
            <a:off x="0" y="5833860"/>
            <a:ext cx="12192000" cy="102414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8" y="269823"/>
            <a:ext cx="10635521" cy="1024139"/>
          </a:xfrm>
        </p:spPr>
        <p:txBody>
          <a:bodyPr anchor="ctr">
            <a:normAutofit/>
          </a:bodyPr>
          <a:lstStyle>
            <a:lvl1pPr>
              <a:defRPr sz="4400" b="1" i="0">
                <a:solidFill>
                  <a:srgbClr val="85152D"/>
                </a:solidFill>
                <a:latin typeface="Futura Md BT" panose="020B0602020204020303" pitchFamily="34" charset="0"/>
              </a:defRPr>
            </a:lvl1pPr>
          </a:lstStyle>
          <a:p>
            <a:r>
              <a:rPr lang="en-US" dirty="0"/>
              <a:t>HEADER</a:t>
            </a:r>
          </a:p>
        </p:txBody>
      </p:sp>
      <p:sp>
        <p:nvSpPr>
          <p:cNvPr id="3" name="Text Placeholder 2">
            <a:extLst>
              <a:ext uri="{FF2B5EF4-FFF2-40B4-BE49-F238E27FC236}">
                <a16:creationId xmlns:a16="http://schemas.microsoft.com/office/drawing/2014/main" id="{1EE73CDC-C099-344C-9E27-F50AC708C2A2}"/>
              </a:ext>
            </a:extLst>
          </p:cNvPr>
          <p:cNvSpPr>
            <a:spLocks noGrp="1"/>
          </p:cNvSpPr>
          <p:nvPr>
            <p:ph type="body" idx="1"/>
          </p:nvPr>
        </p:nvSpPr>
        <p:spPr>
          <a:xfrm>
            <a:off x="711929" y="1672180"/>
            <a:ext cx="3974371" cy="4078224"/>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Text Placeholder 2">
            <a:extLst>
              <a:ext uri="{FF2B5EF4-FFF2-40B4-BE49-F238E27FC236}">
                <a16:creationId xmlns:a16="http://schemas.microsoft.com/office/drawing/2014/main" id="{E1D048F8-45BE-2245-88A1-8C6EB38CE87D}"/>
              </a:ext>
            </a:extLst>
          </p:cNvPr>
          <p:cNvSpPr>
            <a:spLocks noGrp="1"/>
          </p:cNvSpPr>
          <p:nvPr>
            <p:ph type="body" idx="10"/>
          </p:nvPr>
        </p:nvSpPr>
        <p:spPr>
          <a:xfrm>
            <a:off x="4953000" y="1672180"/>
            <a:ext cx="65270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9" name="Picture 8" descr="Text&#10;&#10;Description automatically generated">
            <a:extLst>
              <a:ext uri="{FF2B5EF4-FFF2-40B4-BE49-F238E27FC236}">
                <a16:creationId xmlns:a16="http://schemas.microsoft.com/office/drawing/2014/main" id="{CE458D08-94EC-5342-A104-819F86554D1B}"/>
              </a:ext>
            </a:extLst>
          </p:cNvPr>
          <p:cNvPicPr>
            <a:picLocks noChangeAspect="1"/>
          </p:cNvPicPr>
          <p:nvPr userDrawn="1"/>
        </p:nvPicPr>
        <p:blipFill>
          <a:blip r:embed="rId3"/>
          <a:stretch>
            <a:fillRect/>
          </a:stretch>
        </p:blipFill>
        <p:spPr>
          <a:xfrm>
            <a:off x="233392" y="5965899"/>
            <a:ext cx="2179608" cy="734839"/>
          </a:xfrm>
          <a:prstGeom prst="rect">
            <a:avLst/>
          </a:prstGeom>
        </p:spPr>
      </p:pic>
    </p:spTree>
    <p:extLst>
      <p:ext uri="{BB962C8B-B14F-4D97-AF65-F5344CB8AC3E}">
        <p14:creationId xmlns:p14="http://schemas.microsoft.com/office/powerpoint/2010/main" val="33909444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rotWithShape="1">
          <a:blip r:embed="rId2"/>
          <a:srcRect t="36999"/>
          <a:stretch/>
        </p:blipFill>
        <p:spPr>
          <a:xfrm>
            <a:off x="0" y="5833860"/>
            <a:ext cx="12192000" cy="102414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8" y="269823"/>
            <a:ext cx="10635521" cy="1024139"/>
          </a:xfrm>
        </p:spPr>
        <p:txBody>
          <a:bodyPr anchor="ctr">
            <a:normAutofit/>
          </a:bodyPr>
          <a:lstStyle>
            <a:lvl1pPr>
              <a:defRPr sz="4400" b="1" i="0">
                <a:solidFill>
                  <a:srgbClr val="85152D"/>
                </a:solidFill>
                <a:latin typeface="Futura Md BT" panose="020B0602020204020303" pitchFamily="34" charset="0"/>
              </a:defRPr>
            </a:lvl1pPr>
          </a:lstStyle>
          <a:p>
            <a:r>
              <a:rPr lang="en-US" dirty="0"/>
              <a:t>HEADER</a:t>
            </a:r>
          </a:p>
        </p:txBody>
      </p:sp>
      <p:sp>
        <p:nvSpPr>
          <p:cNvPr id="3" name="Text Placeholder 2">
            <a:extLst>
              <a:ext uri="{FF2B5EF4-FFF2-40B4-BE49-F238E27FC236}">
                <a16:creationId xmlns:a16="http://schemas.microsoft.com/office/drawing/2014/main" id="{1EE73CDC-C099-344C-9E27-F50AC708C2A2}"/>
              </a:ext>
            </a:extLst>
          </p:cNvPr>
          <p:cNvSpPr>
            <a:spLocks noGrp="1"/>
          </p:cNvSpPr>
          <p:nvPr>
            <p:ph type="body" idx="1"/>
          </p:nvPr>
        </p:nvSpPr>
        <p:spPr>
          <a:xfrm>
            <a:off x="7505700" y="1672180"/>
            <a:ext cx="3974371" cy="4078224"/>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Text Placeholder 2">
            <a:extLst>
              <a:ext uri="{FF2B5EF4-FFF2-40B4-BE49-F238E27FC236}">
                <a16:creationId xmlns:a16="http://schemas.microsoft.com/office/drawing/2014/main" id="{E1D048F8-45BE-2245-88A1-8C6EB38CE87D}"/>
              </a:ext>
            </a:extLst>
          </p:cNvPr>
          <p:cNvSpPr>
            <a:spLocks noGrp="1"/>
          </p:cNvSpPr>
          <p:nvPr>
            <p:ph type="body" idx="10"/>
          </p:nvPr>
        </p:nvSpPr>
        <p:spPr>
          <a:xfrm>
            <a:off x="711928" y="1672180"/>
            <a:ext cx="65270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9" name="Picture 8" descr="Text&#10;&#10;Description automatically generated">
            <a:extLst>
              <a:ext uri="{FF2B5EF4-FFF2-40B4-BE49-F238E27FC236}">
                <a16:creationId xmlns:a16="http://schemas.microsoft.com/office/drawing/2014/main" id="{CE458D08-94EC-5342-A104-819F86554D1B}"/>
              </a:ext>
            </a:extLst>
          </p:cNvPr>
          <p:cNvPicPr>
            <a:picLocks noChangeAspect="1"/>
          </p:cNvPicPr>
          <p:nvPr userDrawn="1"/>
        </p:nvPicPr>
        <p:blipFill>
          <a:blip r:embed="rId3"/>
          <a:stretch>
            <a:fillRect/>
          </a:stretch>
        </p:blipFill>
        <p:spPr>
          <a:xfrm>
            <a:off x="233392" y="5965899"/>
            <a:ext cx="2179608" cy="734839"/>
          </a:xfrm>
          <a:prstGeom prst="rect">
            <a:avLst/>
          </a:prstGeom>
        </p:spPr>
      </p:pic>
    </p:spTree>
    <p:extLst>
      <p:ext uri="{BB962C8B-B14F-4D97-AF65-F5344CB8AC3E}">
        <p14:creationId xmlns:p14="http://schemas.microsoft.com/office/powerpoint/2010/main" val="741009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751160-9852-4E8C-A26C-7A02F88E9814}"/>
              </a:ext>
            </a:extLst>
          </p:cNvPr>
          <p:cNvPicPr>
            <a:picLocks noChangeAspect="1"/>
          </p:cNvPicPr>
          <p:nvPr userDrawn="1"/>
        </p:nvPicPr>
        <p:blipFill>
          <a:blip r:embed="rId2"/>
          <a:srcRect/>
          <a:stretch/>
        </p:blipFill>
        <p:spPr>
          <a:xfrm>
            <a:off x="0" y="0"/>
            <a:ext cx="12192000" cy="6858000"/>
          </a:xfrm>
          <a:prstGeom prst="rect">
            <a:avLst/>
          </a:prstGeom>
        </p:spPr>
      </p:pic>
      <p:pic>
        <p:nvPicPr>
          <p:cNvPr id="5" name="Picture 4" descr="Text&#10;&#10;Description automatically generated">
            <a:extLst>
              <a:ext uri="{FF2B5EF4-FFF2-40B4-BE49-F238E27FC236}">
                <a16:creationId xmlns:a16="http://schemas.microsoft.com/office/drawing/2014/main" id="{CEDBC174-C5E7-B143-BBA6-585D85F42682}"/>
              </a:ext>
            </a:extLst>
          </p:cNvPr>
          <p:cNvPicPr>
            <a:picLocks noChangeAspect="1"/>
          </p:cNvPicPr>
          <p:nvPr userDrawn="1"/>
        </p:nvPicPr>
        <p:blipFill>
          <a:blip r:embed="rId3"/>
          <a:stretch>
            <a:fillRect/>
          </a:stretch>
        </p:blipFill>
        <p:spPr>
          <a:xfrm>
            <a:off x="8959682" y="5651500"/>
            <a:ext cx="2945806" cy="993157"/>
          </a:xfrm>
          <a:prstGeom prst="rect">
            <a:avLst/>
          </a:prstGeom>
        </p:spPr>
      </p:pic>
      <p:sp>
        <p:nvSpPr>
          <p:cNvPr id="8" name="Title 1">
            <a:extLst>
              <a:ext uri="{FF2B5EF4-FFF2-40B4-BE49-F238E27FC236}">
                <a16:creationId xmlns:a16="http://schemas.microsoft.com/office/drawing/2014/main" id="{6A62C598-84C1-1A42-BBA8-D969BE51B88A}"/>
              </a:ext>
            </a:extLst>
          </p:cNvPr>
          <p:cNvSpPr>
            <a:spLocks noGrp="1"/>
          </p:cNvSpPr>
          <p:nvPr>
            <p:ph type="title" hasCustomPrompt="1"/>
          </p:nvPr>
        </p:nvSpPr>
        <p:spPr>
          <a:xfrm>
            <a:off x="855170" y="1397479"/>
            <a:ext cx="8314709" cy="2419147"/>
          </a:xfrm>
        </p:spPr>
        <p:txBody>
          <a:bodyPr anchor="b"/>
          <a:lstStyle>
            <a:lvl1pPr>
              <a:defRPr b="1" i="0">
                <a:solidFill>
                  <a:schemeClr val="bg1"/>
                </a:solidFill>
                <a:latin typeface="Futura Md BT" panose="020B0602020204020303" pitchFamily="34" charset="0"/>
              </a:defRPr>
            </a:lvl1pPr>
          </a:lstStyle>
          <a:p>
            <a:r>
              <a:rPr lang="en-US" dirty="0"/>
              <a:t>MASTER TITLE</a:t>
            </a:r>
          </a:p>
        </p:txBody>
      </p:sp>
      <p:sp>
        <p:nvSpPr>
          <p:cNvPr id="6" name="Text Placeholder 2">
            <a:extLst>
              <a:ext uri="{FF2B5EF4-FFF2-40B4-BE49-F238E27FC236}">
                <a16:creationId xmlns:a16="http://schemas.microsoft.com/office/drawing/2014/main" id="{B2DDF048-556E-C743-A4C4-D61CAC27E268}"/>
              </a:ext>
            </a:extLst>
          </p:cNvPr>
          <p:cNvSpPr>
            <a:spLocks noGrp="1"/>
          </p:cNvSpPr>
          <p:nvPr>
            <p:ph type="body" idx="11" hasCustomPrompt="1"/>
          </p:nvPr>
        </p:nvSpPr>
        <p:spPr>
          <a:xfrm>
            <a:off x="855170" y="3826565"/>
            <a:ext cx="8314709" cy="1633956"/>
          </a:xfrm>
        </p:spPr>
        <p:txBody>
          <a:bodyPr>
            <a:normAutofit/>
          </a:bodyPr>
          <a:lstStyle>
            <a:lvl1pPr marL="0" indent="0">
              <a:lnSpc>
                <a:spcPct val="100000"/>
              </a:lnSpc>
              <a:buNone/>
              <a:defRPr sz="3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Tree>
    <p:extLst>
      <p:ext uri="{BB962C8B-B14F-4D97-AF65-F5344CB8AC3E}">
        <p14:creationId xmlns:p14="http://schemas.microsoft.com/office/powerpoint/2010/main" val="1155732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751160-9852-4E8C-A26C-7A02F88E9814}"/>
              </a:ext>
            </a:extLst>
          </p:cNvPr>
          <p:cNvPicPr>
            <a:picLocks noChangeAspect="1"/>
          </p:cNvPicPr>
          <p:nvPr userDrawn="1"/>
        </p:nvPicPr>
        <p:blipFill>
          <a:blip r:embed="rId2"/>
          <a:srcRect/>
          <a:stretch/>
        </p:blipFill>
        <p:spPr>
          <a:xfrm>
            <a:off x="0" y="0"/>
            <a:ext cx="12192000" cy="6858000"/>
          </a:xfrm>
          <a:prstGeom prst="rect">
            <a:avLst/>
          </a:prstGeom>
        </p:spPr>
      </p:pic>
      <p:pic>
        <p:nvPicPr>
          <p:cNvPr id="5" name="Picture 4" descr="Text&#10;&#10;Description automatically generated">
            <a:extLst>
              <a:ext uri="{FF2B5EF4-FFF2-40B4-BE49-F238E27FC236}">
                <a16:creationId xmlns:a16="http://schemas.microsoft.com/office/drawing/2014/main" id="{614ED9AA-29C2-4142-901F-E88930808718}"/>
              </a:ext>
            </a:extLst>
          </p:cNvPr>
          <p:cNvPicPr>
            <a:picLocks noChangeAspect="1"/>
          </p:cNvPicPr>
          <p:nvPr userDrawn="1"/>
        </p:nvPicPr>
        <p:blipFill>
          <a:blip r:embed="rId3"/>
          <a:stretch>
            <a:fillRect/>
          </a:stretch>
        </p:blipFill>
        <p:spPr>
          <a:xfrm>
            <a:off x="8959682" y="5651500"/>
            <a:ext cx="2945806" cy="993157"/>
          </a:xfrm>
          <a:prstGeom prst="rect">
            <a:avLst/>
          </a:prstGeom>
        </p:spPr>
      </p:pic>
      <p:sp>
        <p:nvSpPr>
          <p:cNvPr id="6" name="Title 1">
            <a:extLst>
              <a:ext uri="{FF2B5EF4-FFF2-40B4-BE49-F238E27FC236}">
                <a16:creationId xmlns:a16="http://schemas.microsoft.com/office/drawing/2014/main" id="{81812B43-F6FC-494D-B237-4FF0DFAE1B49}"/>
              </a:ext>
            </a:extLst>
          </p:cNvPr>
          <p:cNvSpPr>
            <a:spLocks noGrp="1"/>
          </p:cNvSpPr>
          <p:nvPr>
            <p:ph type="title" hasCustomPrompt="1"/>
          </p:nvPr>
        </p:nvSpPr>
        <p:spPr>
          <a:xfrm>
            <a:off x="855170" y="1397479"/>
            <a:ext cx="8314709" cy="2419147"/>
          </a:xfrm>
        </p:spPr>
        <p:txBody>
          <a:bodyPr anchor="b"/>
          <a:lstStyle>
            <a:lvl1pPr>
              <a:defRPr b="1" i="0">
                <a:solidFill>
                  <a:schemeClr val="bg1"/>
                </a:solidFill>
                <a:latin typeface="Futura Md BT" panose="020B0602020204020303" pitchFamily="34" charset="0"/>
              </a:defRPr>
            </a:lvl1pPr>
          </a:lstStyle>
          <a:p>
            <a:r>
              <a:rPr lang="en-US" dirty="0"/>
              <a:t>MASTER TITLE</a:t>
            </a:r>
          </a:p>
        </p:txBody>
      </p:sp>
      <p:sp>
        <p:nvSpPr>
          <p:cNvPr id="7" name="Text Placeholder 2">
            <a:extLst>
              <a:ext uri="{FF2B5EF4-FFF2-40B4-BE49-F238E27FC236}">
                <a16:creationId xmlns:a16="http://schemas.microsoft.com/office/drawing/2014/main" id="{56CEBC00-305F-E14C-BF15-289C865726E1}"/>
              </a:ext>
            </a:extLst>
          </p:cNvPr>
          <p:cNvSpPr>
            <a:spLocks noGrp="1"/>
          </p:cNvSpPr>
          <p:nvPr>
            <p:ph type="body" idx="11" hasCustomPrompt="1"/>
          </p:nvPr>
        </p:nvSpPr>
        <p:spPr>
          <a:xfrm>
            <a:off x="855170" y="3826565"/>
            <a:ext cx="8314709" cy="1633956"/>
          </a:xfrm>
        </p:spPr>
        <p:txBody>
          <a:bodyPr>
            <a:normAutofit/>
          </a:bodyPr>
          <a:lstStyle>
            <a:lvl1pPr marL="0" indent="0">
              <a:lnSpc>
                <a:spcPct val="100000"/>
              </a:lnSpc>
              <a:buNone/>
              <a:defRPr sz="3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Tree>
    <p:extLst>
      <p:ext uri="{BB962C8B-B14F-4D97-AF65-F5344CB8AC3E}">
        <p14:creationId xmlns:p14="http://schemas.microsoft.com/office/powerpoint/2010/main" val="1728107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5" name="Picture 14" descr="Text&#10;&#10;Description automatically generated">
            <a:extLst>
              <a:ext uri="{FF2B5EF4-FFF2-40B4-BE49-F238E27FC236}">
                <a16:creationId xmlns:a16="http://schemas.microsoft.com/office/drawing/2014/main" id="{BF54AC58-42CE-A24D-BF72-E39076936076}"/>
              </a:ext>
            </a:extLst>
          </p:cNvPr>
          <p:cNvPicPr>
            <a:picLocks noChangeAspect="1"/>
          </p:cNvPicPr>
          <p:nvPr userDrawn="1"/>
        </p:nvPicPr>
        <p:blipFill>
          <a:blip r:embed="rId2"/>
          <a:stretch>
            <a:fillRect/>
          </a:stretch>
        </p:blipFill>
        <p:spPr>
          <a:xfrm>
            <a:off x="9709150" y="6004253"/>
            <a:ext cx="2377440" cy="730739"/>
          </a:xfrm>
          <a:prstGeom prst="rect">
            <a:avLst/>
          </a:prstGeom>
        </p:spPr>
      </p:pic>
      <p:sp>
        <p:nvSpPr>
          <p:cNvPr id="11" name="Title 1">
            <a:extLst>
              <a:ext uri="{FF2B5EF4-FFF2-40B4-BE49-F238E27FC236}">
                <a16:creationId xmlns:a16="http://schemas.microsoft.com/office/drawing/2014/main" id="{F945F5F9-5630-7147-86BE-87D7CC9718AE}"/>
              </a:ext>
            </a:extLst>
          </p:cNvPr>
          <p:cNvSpPr>
            <a:spLocks noGrp="1"/>
          </p:cNvSpPr>
          <p:nvPr>
            <p:ph type="title"/>
          </p:nvPr>
        </p:nvSpPr>
        <p:spPr>
          <a:xfrm>
            <a:off x="4149306" y="589977"/>
            <a:ext cx="6833715" cy="1325563"/>
          </a:xfrm>
        </p:spPr>
        <p:txBody>
          <a:bodyPr>
            <a:normAutofit/>
          </a:bodyPr>
          <a:lstStyle>
            <a:lvl1pPr>
              <a:defRPr sz="3600">
                <a:solidFill>
                  <a:srgbClr val="85152D"/>
                </a:solidFill>
                <a:latin typeface="Futura Md BT" panose="020B0602020204020303"/>
              </a:defRPr>
            </a:lvl1pPr>
          </a:lstStyle>
          <a:p>
            <a:r>
              <a:rPr lang="en-US" dirty="0"/>
              <a:t>Click to edit Master title style</a:t>
            </a:r>
          </a:p>
        </p:txBody>
      </p:sp>
      <p:sp>
        <p:nvSpPr>
          <p:cNvPr id="12" name="Content Placeholder 2">
            <a:extLst>
              <a:ext uri="{FF2B5EF4-FFF2-40B4-BE49-F238E27FC236}">
                <a16:creationId xmlns:a16="http://schemas.microsoft.com/office/drawing/2014/main" id="{F7F28ED9-5B5B-8F48-B563-B45CB0B56CC8}"/>
              </a:ext>
            </a:extLst>
          </p:cNvPr>
          <p:cNvSpPr>
            <a:spLocks noGrp="1"/>
          </p:cNvSpPr>
          <p:nvPr>
            <p:ph idx="1"/>
          </p:nvPr>
        </p:nvSpPr>
        <p:spPr>
          <a:xfrm>
            <a:off x="4149306" y="2050477"/>
            <a:ext cx="6833715" cy="4351338"/>
          </a:xfrm>
        </p:spPr>
        <p:txBody>
          <a:bodyPr/>
          <a:lstStyle>
            <a:lvl1pPr>
              <a:defRPr>
                <a:solidFill>
                  <a:schemeClr val="tx1"/>
                </a:solidFill>
                <a:latin typeface="Futura Md BT" panose="020B0602020204020303"/>
              </a:defRPr>
            </a:lvl1pPr>
            <a:lvl2pPr>
              <a:defRPr>
                <a:solidFill>
                  <a:schemeClr val="tx1"/>
                </a:solidFill>
                <a:latin typeface="Futura Md BT" panose="020B0602020204020303"/>
              </a:defRPr>
            </a:lvl2pPr>
            <a:lvl3pPr>
              <a:defRPr>
                <a:solidFill>
                  <a:schemeClr val="tx1"/>
                </a:solidFill>
                <a:latin typeface="Futura Md BT" panose="020B0602020204020303"/>
              </a:defRPr>
            </a:lvl3pPr>
            <a:lvl4pPr>
              <a:defRPr>
                <a:solidFill>
                  <a:schemeClr val="tx1"/>
                </a:solidFill>
                <a:latin typeface="Futura Md BT" panose="020B0602020204020303"/>
              </a:defRPr>
            </a:lvl4pPr>
            <a:lvl5pPr>
              <a:defRPr>
                <a:solidFill>
                  <a:schemeClr val="tx1"/>
                </a:solidFill>
                <a:latin typeface="Futura Md BT" panose="020B0602020204020303"/>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A picture containing clock&#10;&#10;Description automatically generated">
            <a:extLst>
              <a:ext uri="{FF2B5EF4-FFF2-40B4-BE49-F238E27FC236}">
                <a16:creationId xmlns:a16="http://schemas.microsoft.com/office/drawing/2014/main" id="{3ECBBCF2-D47A-45FA-87CE-02D51A341F0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2863"/>
          <a:stretch/>
        </p:blipFill>
        <p:spPr>
          <a:xfrm flipH="1">
            <a:off x="0" y="0"/>
            <a:ext cx="3536830" cy="6858000"/>
          </a:xfrm>
          <a:prstGeom prst="rect">
            <a:avLst/>
          </a:prstGeom>
        </p:spPr>
      </p:pic>
    </p:spTree>
    <p:extLst>
      <p:ext uri="{BB962C8B-B14F-4D97-AF65-F5344CB8AC3E}">
        <p14:creationId xmlns:p14="http://schemas.microsoft.com/office/powerpoint/2010/main" val="2344123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9" name="Picture 8" descr="Text&#10;&#10;Description automatically generated">
            <a:extLst>
              <a:ext uri="{FF2B5EF4-FFF2-40B4-BE49-F238E27FC236}">
                <a16:creationId xmlns:a16="http://schemas.microsoft.com/office/drawing/2014/main" id="{9DA22979-1A8E-6349-AF08-C3C474E4799D}"/>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10" name="Picture 9">
            <a:extLst>
              <a:ext uri="{FF2B5EF4-FFF2-40B4-BE49-F238E27FC236}">
                <a16:creationId xmlns:a16="http://schemas.microsoft.com/office/drawing/2014/main" id="{5592D1F7-DEEE-476A-92F4-3B1DA7E92C0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3179" r="1"/>
          <a:stretch/>
        </p:blipFill>
        <p:spPr>
          <a:xfrm flipH="1">
            <a:off x="-2" y="0"/>
            <a:ext cx="3536831" cy="6840387"/>
          </a:xfrm>
          <a:prstGeom prst="rect">
            <a:avLst/>
          </a:prstGeom>
        </p:spPr>
      </p:pic>
      <p:sp>
        <p:nvSpPr>
          <p:cNvPr id="13" name="Title 1">
            <a:extLst>
              <a:ext uri="{FF2B5EF4-FFF2-40B4-BE49-F238E27FC236}">
                <a16:creationId xmlns:a16="http://schemas.microsoft.com/office/drawing/2014/main" id="{15BFE968-7A96-4E6C-AAC8-36DA7023170F}"/>
              </a:ext>
            </a:extLst>
          </p:cNvPr>
          <p:cNvSpPr>
            <a:spLocks noGrp="1"/>
          </p:cNvSpPr>
          <p:nvPr>
            <p:ph type="title"/>
          </p:nvPr>
        </p:nvSpPr>
        <p:spPr>
          <a:xfrm>
            <a:off x="4149306" y="589977"/>
            <a:ext cx="6833715" cy="1325563"/>
          </a:xfrm>
        </p:spPr>
        <p:txBody>
          <a:bodyPr>
            <a:normAutofit/>
          </a:bodyPr>
          <a:lstStyle>
            <a:lvl1pPr>
              <a:defRPr sz="3600">
                <a:solidFill>
                  <a:srgbClr val="85152D"/>
                </a:solidFill>
                <a:latin typeface="Futura Md BT" panose="020B0602020204020303"/>
              </a:defRPr>
            </a:lvl1pPr>
          </a:lstStyle>
          <a:p>
            <a:r>
              <a:rPr lang="en-US" dirty="0"/>
              <a:t>Click to edit Master title style</a:t>
            </a:r>
          </a:p>
        </p:txBody>
      </p:sp>
      <p:sp>
        <p:nvSpPr>
          <p:cNvPr id="14" name="Content Placeholder 2">
            <a:extLst>
              <a:ext uri="{FF2B5EF4-FFF2-40B4-BE49-F238E27FC236}">
                <a16:creationId xmlns:a16="http://schemas.microsoft.com/office/drawing/2014/main" id="{06BACF67-CC26-46A2-9344-3C1E5501F924}"/>
              </a:ext>
            </a:extLst>
          </p:cNvPr>
          <p:cNvSpPr>
            <a:spLocks noGrp="1"/>
          </p:cNvSpPr>
          <p:nvPr>
            <p:ph idx="1"/>
          </p:nvPr>
        </p:nvSpPr>
        <p:spPr>
          <a:xfrm>
            <a:off x="4149306" y="2050477"/>
            <a:ext cx="6833715" cy="4351338"/>
          </a:xfrm>
        </p:spPr>
        <p:txBody>
          <a:bodyPr/>
          <a:lstStyle>
            <a:lvl1pPr>
              <a:defRPr>
                <a:solidFill>
                  <a:schemeClr val="tx1"/>
                </a:solidFill>
                <a:latin typeface="Futura Md BT" panose="020B0602020204020303"/>
              </a:defRPr>
            </a:lvl1pPr>
            <a:lvl2pPr>
              <a:defRPr>
                <a:solidFill>
                  <a:schemeClr val="tx1"/>
                </a:solidFill>
                <a:latin typeface="Futura Md BT" panose="020B0602020204020303"/>
              </a:defRPr>
            </a:lvl2pPr>
            <a:lvl3pPr>
              <a:defRPr>
                <a:solidFill>
                  <a:schemeClr val="tx1"/>
                </a:solidFill>
                <a:latin typeface="Futura Md BT" panose="020B0602020204020303"/>
              </a:defRPr>
            </a:lvl3pPr>
            <a:lvl4pPr>
              <a:defRPr>
                <a:solidFill>
                  <a:schemeClr val="tx1"/>
                </a:solidFill>
                <a:latin typeface="Futura Md BT" panose="020B0602020204020303"/>
              </a:defRPr>
            </a:lvl4pPr>
            <a:lvl5pPr>
              <a:defRPr>
                <a:solidFill>
                  <a:schemeClr val="tx1"/>
                </a:solidFill>
                <a:latin typeface="Futura Md BT" panose="020B0602020204020303"/>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7666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12" name="Picture 11" descr="Text&#10;&#10;Description automatically generated">
            <a:extLst>
              <a:ext uri="{FF2B5EF4-FFF2-40B4-BE49-F238E27FC236}">
                <a16:creationId xmlns:a16="http://schemas.microsoft.com/office/drawing/2014/main" id="{24DD806C-4495-1046-8B36-F6FEC0A887F1}"/>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7" name="Picture 6">
            <a:extLst>
              <a:ext uri="{FF2B5EF4-FFF2-40B4-BE49-F238E27FC236}">
                <a16:creationId xmlns:a16="http://schemas.microsoft.com/office/drawing/2014/main" id="{C848947F-6037-4CD1-AE36-4D456D82E8B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5857" t="6176"/>
          <a:stretch/>
        </p:blipFill>
        <p:spPr>
          <a:xfrm flipH="1">
            <a:off x="-10574" y="-11602"/>
            <a:ext cx="3547404" cy="6878407"/>
          </a:xfrm>
          <a:prstGeom prst="rect">
            <a:avLst/>
          </a:prstGeom>
        </p:spPr>
      </p:pic>
      <p:sp>
        <p:nvSpPr>
          <p:cNvPr id="8" name="Title 1">
            <a:extLst>
              <a:ext uri="{FF2B5EF4-FFF2-40B4-BE49-F238E27FC236}">
                <a16:creationId xmlns:a16="http://schemas.microsoft.com/office/drawing/2014/main" id="{C0AEF51A-9282-4815-A9AF-1E063552BBB1}"/>
              </a:ext>
            </a:extLst>
          </p:cNvPr>
          <p:cNvSpPr>
            <a:spLocks noGrp="1"/>
          </p:cNvSpPr>
          <p:nvPr>
            <p:ph type="title"/>
          </p:nvPr>
        </p:nvSpPr>
        <p:spPr>
          <a:xfrm>
            <a:off x="4149306" y="589977"/>
            <a:ext cx="6833715" cy="1325563"/>
          </a:xfrm>
        </p:spPr>
        <p:txBody>
          <a:bodyPr>
            <a:normAutofit/>
          </a:bodyPr>
          <a:lstStyle>
            <a:lvl1pPr>
              <a:defRPr sz="3600">
                <a:solidFill>
                  <a:srgbClr val="85152D"/>
                </a:solidFill>
                <a:latin typeface="Futura Md BT" panose="020B0602020204020303"/>
              </a:defRPr>
            </a:lvl1pPr>
          </a:lstStyle>
          <a:p>
            <a:r>
              <a:rPr lang="en-US" dirty="0"/>
              <a:t>Click to edit Master title style</a:t>
            </a:r>
          </a:p>
        </p:txBody>
      </p:sp>
      <p:sp>
        <p:nvSpPr>
          <p:cNvPr id="9" name="Content Placeholder 2">
            <a:extLst>
              <a:ext uri="{FF2B5EF4-FFF2-40B4-BE49-F238E27FC236}">
                <a16:creationId xmlns:a16="http://schemas.microsoft.com/office/drawing/2014/main" id="{B49D134A-989C-4E37-BE4A-09ED2CF7EBF1}"/>
              </a:ext>
            </a:extLst>
          </p:cNvPr>
          <p:cNvSpPr>
            <a:spLocks noGrp="1"/>
          </p:cNvSpPr>
          <p:nvPr>
            <p:ph idx="1"/>
          </p:nvPr>
        </p:nvSpPr>
        <p:spPr>
          <a:xfrm>
            <a:off x="4149306" y="2050477"/>
            <a:ext cx="6833715" cy="4351338"/>
          </a:xfrm>
        </p:spPr>
        <p:txBody>
          <a:bodyPr/>
          <a:lstStyle>
            <a:lvl1pPr>
              <a:defRPr>
                <a:solidFill>
                  <a:schemeClr val="tx1"/>
                </a:solidFill>
                <a:latin typeface="Futura Md BT" panose="020B0602020204020303"/>
              </a:defRPr>
            </a:lvl1pPr>
            <a:lvl2pPr>
              <a:defRPr>
                <a:solidFill>
                  <a:schemeClr val="tx1"/>
                </a:solidFill>
                <a:latin typeface="Futura Md BT" panose="020B0602020204020303"/>
              </a:defRPr>
            </a:lvl2pPr>
            <a:lvl3pPr>
              <a:defRPr>
                <a:solidFill>
                  <a:schemeClr val="tx1"/>
                </a:solidFill>
                <a:latin typeface="Futura Md BT" panose="020B0602020204020303"/>
              </a:defRPr>
            </a:lvl3pPr>
            <a:lvl4pPr>
              <a:defRPr>
                <a:solidFill>
                  <a:schemeClr val="tx1"/>
                </a:solidFill>
                <a:latin typeface="Futura Md BT" panose="020B0602020204020303"/>
              </a:defRPr>
            </a:lvl4pPr>
            <a:lvl5pPr>
              <a:defRPr>
                <a:solidFill>
                  <a:schemeClr val="tx1"/>
                </a:solidFill>
                <a:latin typeface="Futura Md BT" panose="020B0602020204020303"/>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1294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8DE13AE3-3346-F543-8AFF-3AA1BC327641}"/>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9" y="380842"/>
            <a:ext cx="10515600" cy="533558"/>
          </a:xfrm>
        </p:spPr>
        <p:txBody>
          <a:bodyPr anchor="ctr">
            <a:normAutofit/>
          </a:bodyPr>
          <a:lstStyle>
            <a:lvl1pPr>
              <a:lnSpc>
                <a:spcPct val="100000"/>
              </a:lnSpc>
              <a:defRPr sz="4400" b="1" i="0">
                <a:solidFill>
                  <a:schemeClr val="bg1"/>
                </a:solidFill>
                <a:latin typeface="Futura Md BT" panose="020B0602020204020303" pitchFamily="34" charset="0"/>
              </a:defRPr>
            </a:lvl1pPr>
          </a:lstStyle>
          <a:p>
            <a:r>
              <a:rPr lang="en-US" dirty="0"/>
              <a:t>HEADER</a:t>
            </a:r>
          </a:p>
        </p:txBody>
      </p:sp>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11929" y="2070938"/>
            <a:ext cx="1063552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4" name="Straight Connector 3">
            <a:extLst>
              <a:ext uri="{FF2B5EF4-FFF2-40B4-BE49-F238E27FC236}">
                <a16:creationId xmlns:a16="http://schemas.microsoft.com/office/drawing/2014/main" id="{268770AA-7D93-5B41-A6EE-713E506C47C4}"/>
              </a:ext>
            </a:extLst>
          </p:cNvPr>
          <p:cNvCxnSpPr/>
          <p:nvPr userDrawn="1"/>
        </p:nvCxnSpPr>
        <p:spPr>
          <a:xfrm>
            <a:off x="711929" y="914400"/>
            <a:ext cx="10515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A0F0B8C-9687-8F41-A302-0149477B4AE6}"/>
              </a:ext>
            </a:extLst>
          </p:cNvPr>
          <p:cNvCxnSpPr/>
          <p:nvPr userDrawn="1"/>
        </p:nvCxnSpPr>
        <p:spPr>
          <a:xfrm>
            <a:off x="419829" y="965200"/>
            <a:ext cx="1111177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 Placeholder 2">
            <a:extLst>
              <a:ext uri="{FF2B5EF4-FFF2-40B4-BE49-F238E27FC236}">
                <a16:creationId xmlns:a16="http://schemas.microsoft.com/office/drawing/2014/main" id="{EEE6E6CA-A5F2-7549-8D34-C58A164F760D}"/>
              </a:ext>
            </a:extLst>
          </p:cNvPr>
          <p:cNvSpPr>
            <a:spLocks noGrp="1"/>
          </p:cNvSpPr>
          <p:nvPr>
            <p:ph type="body" idx="11" hasCustomPrompt="1"/>
          </p:nvPr>
        </p:nvSpPr>
        <p:spPr>
          <a:xfrm>
            <a:off x="711929" y="1016001"/>
            <a:ext cx="10515600" cy="470569"/>
          </a:xfrm>
        </p:spPr>
        <p:txBody>
          <a:bodyPr/>
          <a:lstStyle>
            <a:lvl1pPr marL="0" indent="0">
              <a:lnSpc>
                <a:spcPct val="100000"/>
              </a:lnSpc>
              <a:buNone/>
              <a:defRPr sz="2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Sub-Header</a:t>
            </a:r>
          </a:p>
        </p:txBody>
      </p:sp>
    </p:spTree>
    <p:extLst>
      <p:ext uri="{BB962C8B-B14F-4D97-AF65-F5344CB8AC3E}">
        <p14:creationId xmlns:p14="http://schemas.microsoft.com/office/powerpoint/2010/main" val="3203450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11929" y="2070938"/>
            <a:ext cx="51315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Text Placeholder 2">
            <a:extLst>
              <a:ext uri="{FF2B5EF4-FFF2-40B4-BE49-F238E27FC236}">
                <a16:creationId xmlns:a16="http://schemas.microsoft.com/office/drawing/2014/main" id="{9387E1F9-1F87-C84D-9C2A-0C281DBAC8D9}"/>
              </a:ext>
            </a:extLst>
          </p:cNvPr>
          <p:cNvSpPr>
            <a:spLocks noGrp="1"/>
          </p:cNvSpPr>
          <p:nvPr>
            <p:ph type="body" idx="10"/>
          </p:nvPr>
        </p:nvSpPr>
        <p:spPr>
          <a:xfrm>
            <a:off x="6096000" y="2070938"/>
            <a:ext cx="51315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Title 1">
            <a:extLst>
              <a:ext uri="{FF2B5EF4-FFF2-40B4-BE49-F238E27FC236}">
                <a16:creationId xmlns:a16="http://schemas.microsoft.com/office/drawing/2014/main" id="{9B1C1BE7-90C6-9448-BD0B-1F67AC4A60DF}"/>
              </a:ext>
            </a:extLst>
          </p:cNvPr>
          <p:cNvSpPr>
            <a:spLocks noGrp="1"/>
          </p:cNvSpPr>
          <p:nvPr>
            <p:ph type="title" hasCustomPrompt="1"/>
          </p:nvPr>
        </p:nvSpPr>
        <p:spPr>
          <a:xfrm>
            <a:off x="711929" y="380842"/>
            <a:ext cx="10515600" cy="533558"/>
          </a:xfrm>
        </p:spPr>
        <p:txBody>
          <a:bodyPr anchor="ctr">
            <a:normAutofit/>
          </a:bodyPr>
          <a:lstStyle>
            <a:lvl1pPr>
              <a:lnSpc>
                <a:spcPct val="100000"/>
              </a:lnSpc>
              <a:defRPr sz="4400" b="1" i="0">
                <a:solidFill>
                  <a:schemeClr val="bg1"/>
                </a:solidFill>
                <a:latin typeface="Futura Md BT" panose="020B0602020204020303" pitchFamily="34" charset="0"/>
              </a:defRPr>
            </a:lvl1pPr>
          </a:lstStyle>
          <a:p>
            <a:r>
              <a:rPr lang="en-US" dirty="0"/>
              <a:t>HEADER</a:t>
            </a:r>
          </a:p>
        </p:txBody>
      </p:sp>
      <p:cxnSp>
        <p:nvCxnSpPr>
          <p:cNvPr id="11" name="Straight Connector 10">
            <a:extLst>
              <a:ext uri="{FF2B5EF4-FFF2-40B4-BE49-F238E27FC236}">
                <a16:creationId xmlns:a16="http://schemas.microsoft.com/office/drawing/2014/main" id="{AAC3B5A0-4B52-064F-9674-BD1D2C143C5F}"/>
              </a:ext>
            </a:extLst>
          </p:cNvPr>
          <p:cNvCxnSpPr/>
          <p:nvPr userDrawn="1"/>
        </p:nvCxnSpPr>
        <p:spPr>
          <a:xfrm>
            <a:off x="419829" y="965200"/>
            <a:ext cx="1111177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248810AE-29EC-4746-B893-0EC3F6D7812B}"/>
              </a:ext>
            </a:extLst>
          </p:cNvPr>
          <p:cNvSpPr>
            <a:spLocks noGrp="1"/>
          </p:cNvSpPr>
          <p:nvPr>
            <p:ph type="body" idx="11" hasCustomPrompt="1"/>
          </p:nvPr>
        </p:nvSpPr>
        <p:spPr>
          <a:xfrm>
            <a:off x="711929" y="1016001"/>
            <a:ext cx="10515600" cy="470569"/>
          </a:xfrm>
        </p:spPr>
        <p:txBody>
          <a:bodyPr/>
          <a:lstStyle>
            <a:lvl1pPr marL="0" indent="0">
              <a:lnSpc>
                <a:spcPct val="100000"/>
              </a:lnSpc>
              <a:buNone/>
              <a:defRPr sz="2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Sub-Header</a:t>
            </a:r>
          </a:p>
        </p:txBody>
      </p:sp>
    </p:spTree>
    <p:extLst>
      <p:ext uri="{BB962C8B-B14F-4D97-AF65-F5344CB8AC3E}">
        <p14:creationId xmlns:p14="http://schemas.microsoft.com/office/powerpoint/2010/main" val="3927689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11929" y="2070938"/>
            <a:ext cx="37838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Text Placeholder 2">
            <a:extLst>
              <a:ext uri="{FF2B5EF4-FFF2-40B4-BE49-F238E27FC236}">
                <a16:creationId xmlns:a16="http://schemas.microsoft.com/office/drawing/2014/main" id="{9387E1F9-1F87-C84D-9C2A-0C281DBAC8D9}"/>
              </a:ext>
            </a:extLst>
          </p:cNvPr>
          <p:cNvSpPr>
            <a:spLocks noGrp="1"/>
          </p:cNvSpPr>
          <p:nvPr>
            <p:ph type="body" idx="10"/>
          </p:nvPr>
        </p:nvSpPr>
        <p:spPr>
          <a:xfrm>
            <a:off x="4775200" y="2070938"/>
            <a:ext cx="64523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Title 1">
            <a:extLst>
              <a:ext uri="{FF2B5EF4-FFF2-40B4-BE49-F238E27FC236}">
                <a16:creationId xmlns:a16="http://schemas.microsoft.com/office/drawing/2014/main" id="{2A46B18E-B6AF-BD45-A0DB-B19AA21B27EA}"/>
              </a:ext>
            </a:extLst>
          </p:cNvPr>
          <p:cNvSpPr>
            <a:spLocks noGrp="1"/>
          </p:cNvSpPr>
          <p:nvPr>
            <p:ph type="title" hasCustomPrompt="1"/>
          </p:nvPr>
        </p:nvSpPr>
        <p:spPr>
          <a:xfrm>
            <a:off x="711929" y="380842"/>
            <a:ext cx="10515600" cy="533558"/>
          </a:xfrm>
        </p:spPr>
        <p:txBody>
          <a:bodyPr anchor="ctr">
            <a:normAutofit/>
          </a:bodyPr>
          <a:lstStyle>
            <a:lvl1pPr>
              <a:lnSpc>
                <a:spcPct val="100000"/>
              </a:lnSpc>
              <a:defRPr sz="4400" b="1" i="0">
                <a:solidFill>
                  <a:schemeClr val="bg1"/>
                </a:solidFill>
                <a:latin typeface="Futura Md BT" panose="020B0602020204020303" pitchFamily="34" charset="0"/>
              </a:defRPr>
            </a:lvl1pPr>
          </a:lstStyle>
          <a:p>
            <a:r>
              <a:rPr lang="en-US" dirty="0"/>
              <a:t>HEADER</a:t>
            </a:r>
          </a:p>
        </p:txBody>
      </p:sp>
      <p:cxnSp>
        <p:nvCxnSpPr>
          <p:cNvPr id="11" name="Straight Connector 10">
            <a:extLst>
              <a:ext uri="{FF2B5EF4-FFF2-40B4-BE49-F238E27FC236}">
                <a16:creationId xmlns:a16="http://schemas.microsoft.com/office/drawing/2014/main" id="{D5DC5295-1258-A048-BB61-14921DC5C547}"/>
              </a:ext>
            </a:extLst>
          </p:cNvPr>
          <p:cNvCxnSpPr/>
          <p:nvPr userDrawn="1"/>
        </p:nvCxnSpPr>
        <p:spPr>
          <a:xfrm>
            <a:off x="419829" y="965200"/>
            <a:ext cx="1111177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CF2D8E8B-9995-0C49-8F7B-ABD63E7FFE6A}"/>
              </a:ext>
            </a:extLst>
          </p:cNvPr>
          <p:cNvSpPr>
            <a:spLocks noGrp="1"/>
          </p:cNvSpPr>
          <p:nvPr>
            <p:ph type="body" idx="11" hasCustomPrompt="1"/>
          </p:nvPr>
        </p:nvSpPr>
        <p:spPr>
          <a:xfrm>
            <a:off x="711929" y="1016001"/>
            <a:ext cx="10515600" cy="470569"/>
          </a:xfrm>
        </p:spPr>
        <p:txBody>
          <a:bodyPr/>
          <a:lstStyle>
            <a:lvl1pPr marL="0" indent="0">
              <a:lnSpc>
                <a:spcPct val="100000"/>
              </a:lnSpc>
              <a:buNone/>
              <a:defRPr sz="2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Sub-Header</a:t>
            </a:r>
          </a:p>
        </p:txBody>
      </p:sp>
    </p:spTree>
    <p:extLst>
      <p:ext uri="{BB962C8B-B14F-4D97-AF65-F5344CB8AC3E}">
        <p14:creationId xmlns:p14="http://schemas.microsoft.com/office/powerpoint/2010/main" val="2169269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956181-A5EB-3540-AB14-99CF88D64F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3711E9-2DCA-F24F-BD08-CFE2B5B43D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C89FA1-7218-D845-861A-97DC4AAB41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86965C-165C-764D-B490-A5796C92088F}" type="datetimeFigureOut">
              <a:rPr lang="en-US" smtClean="0"/>
              <a:t>5/20/2023</a:t>
            </a:fld>
            <a:endParaRPr lang="en-US"/>
          </a:p>
        </p:txBody>
      </p:sp>
      <p:sp>
        <p:nvSpPr>
          <p:cNvPr id="5" name="Footer Placeholder 4">
            <a:extLst>
              <a:ext uri="{FF2B5EF4-FFF2-40B4-BE49-F238E27FC236}">
                <a16:creationId xmlns:a16="http://schemas.microsoft.com/office/drawing/2014/main" id="{6EFDF2A5-43F3-6441-A712-F46CC85A87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4277481-3A1D-994D-92B3-85C661383C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A50B0-441B-AA41-BD39-845889539530}" type="slidenum">
              <a:rPr lang="en-US" smtClean="0"/>
              <a:t>‹#›</a:t>
            </a:fld>
            <a:endParaRPr lang="en-US"/>
          </a:p>
        </p:txBody>
      </p:sp>
    </p:spTree>
    <p:extLst>
      <p:ext uri="{BB962C8B-B14F-4D97-AF65-F5344CB8AC3E}">
        <p14:creationId xmlns:p14="http://schemas.microsoft.com/office/powerpoint/2010/main" val="3871284843"/>
      </p:ext>
    </p:extLst>
  </p:cSld>
  <p:clrMap bg1="lt1" tx1="dk1" bg2="lt2" tx2="dk2" accent1="accent1" accent2="accent2" accent3="accent3" accent4="accent4" accent5="accent5" accent6="accent6" hlink="hlink" folHlink="folHlink"/>
  <p:sldLayoutIdLst>
    <p:sldLayoutId id="2147483652" r:id="rId1"/>
    <p:sldLayoutId id="2147483661" r:id="rId2"/>
    <p:sldLayoutId id="2147483662" r:id="rId3"/>
    <p:sldLayoutId id="2147483649" r:id="rId4"/>
    <p:sldLayoutId id="2147483650" r:id="rId5"/>
    <p:sldLayoutId id="2147483660" r:id="rId6"/>
    <p:sldLayoutId id="2147483651" r:id="rId7"/>
    <p:sldLayoutId id="2147483671" r:id="rId8"/>
    <p:sldLayoutId id="2147483672" r:id="rId9"/>
    <p:sldLayoutId id="2147483673" r:id="rId10"/>
    <p:sldLayoutId id="2147483664" r:id="rId11"/>
    <p:sldLayoutId id="2147483670" r:id="rId12"/>
    <p:sldLayoutId id="2147483666" r:id="rId13"/>
    <p:sldLayoutId id="2147483667" r:id="rId14"/>
    <p:sldLayoutId id="2147483663" r:id="rId15"/>
    <p:sldLayoutId id="2147483665" r:id="rId16"/>
    <p:sldLayoutId id="2147483668" r:id="rId17"/>
    <p:sldLayoutId id="2147483669"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hyperlink" Target="https://gephi.org/" TargetMode="External"/><Relationship Id="rId4" Type="http://schemas.openxmlformats.org/officeDocument/2006/relationships/image" Target="../media/image20.sv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0BB0E-297E-A346-99DB-C040D26056B9}"/>
              </a:ext>
            </a:extLst>
          </p:cNvPr>
          <p:cNvSpPr>
            <a:spLocks noGrp="1"/>
          </p:cNvSpPr>
          <p:nvPr>
            <p:ph type="title"/>
          </p:nvPr>
        </p:nvSpPr>
        <p:spPr>
          <a:xfrm>
            <a:off x="855170" y="1465086"/>
            <a:ext cx="8314709" cy="1435167"/>
          </a:xfrm>
        </p:spPr>
        <p:txBody>
          <a:bodyPr>
            <a:normAutofit/>
          </a:bodyPr>
          <a:lstStyle/>
          <a:p>
            <a:r>
              <a:rPr lang="en-US" sz="5400" dirty="0">
                <a:latin typeface="+mj-lt"/>
                <a:ea typeface="Verdana" panose="020B0604030504040204" pitchFamily="34" charset="0"/>
              </a:rPr>
              <a:t>Kronos Kidnapping Case</a:t>
            </a:r>
          </a:p>
        </p:txBody>
      </p:sp>
      <p:sp>
        <p:nvSpPr>
          <p:cNvPr id="3" name="Text Placeholder 2">
            <a:extLst>
              <a:ext uri="{FF2B5EF4-FFF2-40B4-BE49-F238E27FC236}">
                <a16:creationId xmlns:a16="http://schemas.microsoft.com/office/drawing/2014/main" id="{74C3C8AE-CDBF-774B-86E4-4DB613EF210D}"/>
              </a:ext>
            </a:extLst>
          </p:cNvPr>
          <p:cNvSpPr>
            <a:spLocks noGrp="1"/>
          </p:cNvSpPr>
          <p:nvPr>
            <p:ph type="body" idx="11"/>
          </p:nvPr>
        </p:nvSpPr>
        <p:spPr>
          <a:xfrm>
            <a:off x="855169" y="3233713"/>
            <a:ext cx="8314709" cy="1633956"/>
          </a:xfrm>
        </p:spPr>
        <p:txBody>
          <a:bodyPr>
            <a:normAutofit fontScale="92500" lnSpcReduction="10000"/>
          </a:bodyPr>
          <a:lstStyle/>
          <a:p>
            <a:r>
              <a:rPr lang="en-US" dirty="0">
                <a:latin typeface="+mj-lt"/>
                <a:ea typeface="Verdana" panose="020B0604030504040204" pitchFamily="34" charset="0"/>
              </a:rPr>
              <a:t>Heather Lemon</a:t>
            </a:r>
          </a:p>
          <a:p>
            <a:r>
              <a:rPr lang="en-US" dirty="0">
                <a:latin typeface="+mj-lt"/>
                <a:ea typeface="Verdana" panose="020B0604030504040204" pitchFamily="34" charset="0"/>
              </a:rPr>
              <a:t>COMP 4449 Capstone</a:t>
            </a:r>
          </a:p>
          <a:p>
            <a:r>
              <a:rPr lang="en-US" dirty="0">
                <a:latin typeface="+mj-lt"/>
                <a:ea typeface="Verdana" panose="020B0604030504040204" pitchFamily="34" charset="0"/>
              </a:rPr>
              <a:t>May 24, 2023</a:t>
            </a:r>
          </a:p>
        </p:txBody>
      </p:sp>
    </p:spTree>
    <p:extLst>
      <p:ext uri="{BB962C8B-B14F-4D97-AF65-F5344CB8AC3E}">
        <p14:creationId xmlns:p14="http://schemas.microsoft.com/office/powerpoint/2010/main" val="2738299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11C20E-1B64-1CC8-ACF4-21C5149DA16F}"/>
              </a:ext>
            </a:extLst>
          </p:cNvPr>
          <p:cNvSpPr/>
          <p:nvPr/>
        </p:nvSpPr>
        <p:spPr>
          <a:xfrm>
            <a:off x="9465547" y="5742996"/>
            <a:ext cx="2646066" cy="1050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AD34FDC-870F-1F44-9337-AB3170DCD07C}"/>
              </a:ext>
            </a:extLst>
          </p:cNvPr>
          <p:cNvSpPr>
            <a:spLocks noGrp="1"/>
          </p:cNvSpPr>
          <p:nvPr>
            <p:ph type="title"/>
          </p:nvPr>
        </p:nvSpPr>
        <p:spPr/>
        <p:txBody>
          <a:bodyPr>
            <a:normAutofit fontScale="90000"/>
          </a:bodyPr>
          <a:lstStyle/>
          <a:p>
            <a:r>
              <a:rPr lang="en-US" dirty="0">
                <a:latin typeface="+mj-lt"/>
              </a:rPr>
              <a:t>Timeline 2010-2012</a:t>
            </a:r>
          </a:p>
        </p:txBody>
      </p:sp>
      <p:pic>
        <p:nvPicPr>
          <p:cNvPr id="6" name="Picture 5" descr="A picture containing text, screenshot, font, circle&#10;&#10;Description automatically generated">
            <a:extLst>
              <a:ext uri="{FF2B5EF4-FFF2-40B4-BE49-F238E27FC236}">
                <a16:creationId xmlns:a16="http://schemas.microsoft.com/office/drawing/2014/main" id="{A78D0878-7FF7-8C64-2A5F-D12DD216D7CA}"/>
              </a:ext>
            </a:extLst>
          </p:cNvPr>
          <p:cNvPicPr>
            <a:picLocks noChangeAspect="1"/>
          </p:cNvPicPr>
          <p:nvPr/>
        </p:nvPicPr>
        <p:blipFill>
          <a:blip r:embed="rId3"/>
          <a:stretch>
            <a:fillRect/>
          </a:stretch>
        </p:blipFill>
        <p:spPr>
          <a:xfrm>
            <a:off x="2482065" y="1898395"/>
            <a:ext cx="7448933" cy="4959605"/>
          </a:xfrm>
          <a:prstGeom prst="rect">
            <a:avLst/>
          </a:prstGeom>
        </p:spPr>
      </p:pic>
    </p:spTree>
    <p:extLst>
      <p:ext uri="{BB962C8B-B14F-4D97-AF65-F5344CB8AC3E}">
        <p14:creationId xmlns:p14="http://schemas.microsoft.com/office/powerpoint/2010/main" val="2540176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558767-0DB9-6B50-ED2B-A68655B7A28B}"/>
              </a:ext>
            </a:extLst>
          </p:cNvPr>
          <p:cNvSpPr/>
          <p:nvPr/>
        </p:nvSpPr>
        <p:spPr>
          <a:xfrm>
            <a:off x="9465547" y="5742996"/>
            <a:ext cx="2646066" cy="1050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CC8D95-52D6-3241-A734-32083BDDE7AF}"/>
              </a:ext>
            </a:extLst>
          </p:cNvPr>
          <p:cNvSpPr>
            <a:spLocks noGrp="1"/>
          </p:cNvSpPr>
          <p:nvPr>
            <p:ph type="title"/>
          </p:nvPr>
        </p:nvSpPr>
        <p:spPr/>
        <p:txBody>
          <a:bodyPr/>
          <a:lstStyle/>
          <a:p>
            <a:r>
              <a:rPr lang="en-US" dirty="0">
                <a:latin typeface="+mj-lt"/>
              </a:rPr>
              <a:t>Timeline 2012-2014</a:t>
            </a:r>
          </a:p>
        </p:txBody>
      </p:sp>
      <p:pic>
        <p:nvPicPr>
          <p:cNvPr id="7" name="Picture 6" descr="A picture containing text, screenshot, font, diagram&#10;&#10;Description automatically generated">
            <a:extLst>
              <a:ext uri="{FF2B5EF4-FFF2-40B4-BE49-F238E27FC236}">
                <a16:creationId xmlns:a16="http://schemas.microsoft.com/office/drawing/2014/main" id="{18989DE0-4FEE-759F-B183-CF871344212D}"/>
              </a:ext>
            </a:extLst>
          </p:cNvPr>
          <p:cNvPicPr>
            <a:picLocks noChangeAspect="1"/>
          </p:cNvPicPr>
          <p:nvPr/>
        </p:nvPicPr>
        <p:blipFill>
          <a:blip r:embed="rId3"/>
          <a:stretch>
            <a:fillRect/>
          </a:stretch>
        </p:blipFill>
        <p:spPr>
          <a:xfrm>
            <a:off x="2059245" y="1666768"/>
            <a:ext cx="7820967" cy="5126281"/>
          </a:xfrm>
          <a:prstGeom prst="rect">
            <a:avLst/>
          </a:prstGeom>
        </p:spPr>
      </p:pic>
    </p:spTree>
    <p:extLst>
      <p:ext uri="{BB962C8B-B14F-4D97-AF65-F5344CB8AC3E}">
        <p14:creationId xmlns:p14="http://schemas.microsoft.com/office/powerpoint/2010/main" val="3277854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A4DC4-B69B-DC4C-A6FA-BC4335D7B9E5}"/>
              </a:ext>
            </a:extLst>
          </p:cNvPr>
          <p:cNvSpPr>
            <a:spLocks noGrp="1"/>
          </p:cNvSpPr>
          <p:nvPr>
            <p:ph type="title"/>
          </p:nvPr>
        </p:nvSpPr>
        <p:spPr/>
        <p:txBody>
          <a:bodyPr>
            <a:normAutofit/>
          </a:bodyPr>
          <a:lstStyle/>
          <a:p>
            <a:r>
              <a:rPr lang="en-US" dirty="0">
                <a:latin typeface="+mj-lt"/>
              </a:rPr>
              <a:t>Kidnapping Timeline Events January 20-21</a:t>
            </a:r>
          </a:p>
        </p:txBody>
      </p:sp>
      <p:pic>
        <p:nvPicPr>
          <p:cNvPr id="5" name="Picture 4" descr="A picture containing text, font, screenshot, diagram&#10;&#10;Description automatically generated">
            <a:extLst>
              <a:ext uri="{FF2B5EF4-FFF2-40B4-BE49-F238E27FC236}">
                <a16:creationId xmlns:a16="http://schemas.microsoft.com/office/drawing/2014/main" id="{1CDF9848-CB5D-622F-1A0D-3DE9889B82B5}"/>
              </a:ext>
            </a:extLst>
          </p:cNvPr>
          <p:cNvPicPr>
            <a:picLocks noChangeAspect="1"/>
          </p:cNvPicPr>
          <p:nvPr/>
        </p:nvPicPr>
        <p:blipFill>
          <a:blip r:embed="rId3"/>
          <a:stretch>
            <a:fillRect/>
          </a:stretch>
        </p:blipFill>
        <p:spPr>
          <a:xfrm>
            <a:off x="0" y="1597689"/>
            <a:ext cx="12192000" cy="5260312"/>
          </a:xfrm>
          <a:prstGeom prst="rect">
            <a:avLst/>
          </a:prstGeom>
        </p:spPr>
      </p:pic>
    </p:spTree>
    <p:extLst>
      <p:ext uri="{BB962C8B-B14F-4D97-AF65-F5344CB8AC3E}">
        <p14:creationId xmlns:p14="http://schemas.microsoft.com/office/powerpoint/2010/main" val="2054809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51502-26B8-2141-A3C9-CD6BEAF631CE}"/>
              </a:ext>
            </a:extLst>
          </p:cNvPr>
          <p:cNvSpPr>
            <a:spLocks noGrp="1"/>
          </p:cNvSpPr>
          <p:nvPr>
            <p:ph type="title"/>
          </p:nvPr>
        </p:nvSpPr>
        <p:spPr/>
        <p:txBody>
          <a:bodyPr>
            <a:normAutofit/>
          </a:bodyPr>
          <a:lstStyle/>
          <a:p>
            <a:r>
              <a:rPr lang="en-US" dirty="0">
                <a:latin typeface="+mj-lt"/>
              </a:rPr>
              <a:t>Kidnapping Timeline Events January 20-21</a:t>
            </a:r>
          </a:p>
        </p:txBody>
      </p:sp>
      <p:pic>
        <p:nvPicPr>
          <p:cNvPr id="8" name="Picture 7" descr="A picture containing text, screenshot, circle, font&#10;&#10;Description automatically generated">
            <a:extLst>
              <a:ext uri="{FF2B5EF4-FFF2-40B4-BE49-F238E27FC236}">
                <a16:creationId xmlns:a16="http://schemas.microsoft.com/office/drawing/2014/main" id="{9B8295DB-10F7-3582-9FB4-B8B1DB4F3AA3}"/>
              </a:ext>
            </a:extLst>
          </p:cNvPr>
          <p:cNvPicPr>
            <a:picLocks noChangeAspect="1"/>
          </p:cNvPicPr>
          <p:nvPr/>
        </p:nvPicPr>
        <p:blipFill>
          <a:blip r:embed="rId3"/>
          <a:stretch>
            <a:fillRect/>
          </a:stretch>
        </p:blipFill>
        <p:spPr>
          <a:xfrm>
            <a:off x="3590394" y="1567542"/>
            <a:ext cx="4642818" cy="5290457"/>
          </a:xfrm>
          <a:prstGeom prst="rect">
            <a:avLst/>
          </a:prstGeom>
        </p:spPr>
      </p:pic>
      <p:sp>
        <p:nvSpPr>
          <p:cNvPr id="3" name="Rectangle 2">
            <a:extLst>
              <a:ext uri="{FF2B5EF4-FFF2-40B4-BE49-F238E27FC236}">
                <a16:creationId xmlns:a16="http://schemas.microsoft.com/office/drawing/2014/main" id="{6227F41B-79DC-60B2-3A92-FA5BD994D74C}"/>
              </a:ext>
            </a:extLst>
          </p:cNvPr>
          <p:cNvSpPr/>
          <p:nvPr/>
        </p:nvSpPr>
        <p:spPr>
          <a:xfrm>
            <a:off x="9465547" y="5742996"/>
            <a:ext cx="2646066" cy="1050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90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4093621-4C69-0F43-7282-46A7CE0D9AD2}"/>
              </a:ext>
            </a:extLst>
          </p:cNvPr>
          <p:cNvSpPr>
            <a:spLocks noGrp="1"/>
          </p:cNvSpPr>
          <p:nvPr>
            <p:ph type="title"/>
          </p:nvPr>
        </p:nvSpPr>
        <p:spPr/>
        <p:txBody>
          <a:bodyPr>
            <a:normAutofit fontScale="90000"/>
          </a:bodyPr>
          <a:lstStyle/>
          <a:p>
            <a:r>
              <a:rPr lang="en-US" dirty="0">
                <a:latin typeface="+mj-lt"/>
              </a:rPr>
              <a:t>Social Network Graph of GASTech Email</a:t>
            </a:r>
          </a:p>
        </p:txBody>
      </p:sp>
      <p:pic>
        <p:nvPicPr>
          <p:cNvPr id="9" name="Graphic 8">
            <a:extLst>
              <a:ext uri="{FF2B5EF4-FFF2-40B4-BE49-F238E27FC236}">
                <a16:creationId xmlns:a16="http://schemas.microsoft.com/office/drawing/2014/main" id="{DCCC5163-9AB9-A287-FF66-1F6077CC18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13781" y="1588170"/>
            <a:ext cx="5857243" cy="5191925"/>
          </a:xfrm>
          <a:prstGeom prst="rect">
            <a:avLst/>
          </a:prstGeom>
        </p:spPr>
      </p:pic>
      <p:sp>
        <p:nvSpPr>
          <p:cNvPr id="10" name="TextBox 9">
            <a:extLst>
              <a:ext uri="{FF2B5EF4-FFF2-40B4-BE49-F238E27FC236}">
                <a16:creationId xmlns:a16="http://schemas.microsoft.com/office/drawing/2014/main" id="{50A16DEF-1317-FCF8-17F5-AC80EB6C5C78}"/>
              </a:ext>
            </a:extLst>
          </p:cNvPr>
          <p:cNvSpPr txBox="1"/>
          <p:nvPr/>
        </p:nvSpPr>
        <p:spPr>
          <a:xfrm>
            <a:off x="823965" y="1818752"/>
            <a:ext cx="2377574" cy="369332"/>
          </a:xfrm>
          <a:prstGeom prst="rect">
            <a:avLst/>
          </a:prstGeom>
          <a:noFill/>
        </p:spPr>
        <p:txBody>
          <a:bodyPr wrap="none" rtlCol="0">
            <a:spAutoFit/>
          </a:bodyPr>
          <a:lstStyle/>
          <a:p>
            <a:r>
              <a:rPr lang="en-US" dirty="0">
                <a:hlinkClick r:id="rId5"/>
              </a:rPr>
              <a:t>https://gephi.org/</a:t>
            </a:r>
            <a:r>
              <a:rPr lang="en-US" dirty="0"/>
              <a:t> </a:t>
            </a:r>
          </a:p>
        </p:txBody>
      </p:sp>
      <p:sp>
        <p:nvSpPr>
          <p:cNvPr id="6" name="TextBox 5">
            <a:extLst>
              <a:ext uri="{FF2B5EF4-FFF2-40B4-BE49-F238E27FC236}">
                <a16:creationId xmlns:a16="http://schemas.microsoft.com/office/drawing/2014/main" id="{0EF6A010-C6DF-D074-9BEE-E6BE72EA1EA6}"/>
              </a:ext>
            </a:extLst>
          </p:cNvPr>
          <p:cNvSpPr txBox="1"/>
          <p:nvPr/>
        </p:nvSpPr>
        <p:spPr>
          <a:xfrm>
            <a:off x="536095" y="2325685"/>
            <a:ext cx="2953314" cy="4134465"/>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Cambria Math" panose="02040503050406030204" pitchFamily="18" charset="0"/>
              </a:rPr>
              <a:t>Proves the point of executives made </a:t>
            </a:r>
            <a:r>
              <a:rPr lang="en-US" sz="1800" b="0" i="0" u="none" strike="noStrike" dirty="0">
                <a:solidFill>
                  <a:schemeClr val="accent6"/>
                </a:solidFill>
                <a:effectLst/>
                <a:latin typeface="Cambria Math" panose="02040503050406030204" pitchFamily="18" charset="0"/>
              </a:rPr>
              <a:t>$$$</a:t>
            </a:r>
            <a:r>
              <a:rPr lang="en-US" sz="1800" b="0" i="0" u="none" strike="noStrike" dirty="0">
                <a:solidFill>
                  <a:srgbClr val="000000"/>
                </a:solidFill>
                <a:effectLst/>
                <a:latin typeface="Cambria Math" panose="02040503050406030204" pitchFamily="18" charset="0"/>
              </a:rPr>
              <a:t> and left </a:t>
            </a:r>
            <a:endParaRPr lang="en-US" dirty="0">
              <a:effectLst/>
            </a:endParaRPr>
          </a:p>
          <a:p>
            <a:pPr rtl="0">
              <a:spcBef>
                <a:spcPts val="800"/>
              </a:spcBef>
              <a:spcAft>
                <a:spcPts val="0"/>
              </a:spcAft>
            </a:pPr>
            <a:r>
              <a:rPr lang="en-US" b="1" dirty="0">
                <a:solidFill>
                  <a:schemeClr val="tx2"/>
                </a:solidFill>
              </a:rPr>
              <a:t>Data Sources</a:t>
            </a:r>
            <a:br>
              <a:rPr lang="en-US" dirty="0"/>
            </a:br>
            <a:r>
              <a:rPr lang="en-US" sz="2000" b="0" i="0" u="none" strike="noStrike" dirty="0">
                <a:solidFill>
                  <a:srgbClr val="000000"/>
                </a:solidFill>
                <a:effectLst/>
              </a:rPr>
              <a:t>Pulled from </a:t>
            </a:r>
            <a:r>
              <a:rPr lang="en-US" sz="2000" dirty="0">
                <a:solidFill>
                  <a:srgbClr val="000000"/>
                </a:solidFill>
              </a:rPr>
              <a:t>email headers csv file</a:t>
            </a:r>
            <a:endParaRPr lang="en-US" dirty="0">
              <a:effectLst/>
            </a:endParaRPr>
          </a:p>
          <a:p>
            <a:pPr rtl="0">
              <a:spcBef>
                <a:spcPts val="0"/>
              </a:spcBef>
              <a:spcAft>
                <a:spcPts val="0"/>
              </a:spcAft>
            </a:pPr>
            <a:br>
              <a:rPr lang="en-US" dirty="0"/>
            </a:br>
            <a:r>
              <a:rPr lang="en-US" sz="1800" b="0" i="0" u="none" strike="noStrike" dirty="0">
                <a:solidFill>
                  <a:srgbClr val="000000"/>
                </a:solidFill>
                <a:effectLst/>
                <a:latin typeface="Cambria Math" panose="02040503050406030204" pitchFamily="18" charset="0"/>
              </a:rPr>
              <a:t>4 of 8 Senior Executives: </a:t>
            </a:r>
            <a:endParaRPr lang="en-US" dirty="0">
              <a:effectLst/>
            </a:endParaRPr>
          </a:p>
          <a:p>
            <a:pPr rtl="0" fontAlgn="base">
              <a:spcBef>
                <a:spcPts val="0"/>
              </a:spcBef>
              <a:spcAft>
                <a:spcPts val="0"/>
              </a:spcAft>
              <a:buFont typeface="Arial" panose="020B0604020202020204" pitchFamily="34" charset="0"/>
              <a:buChar char="•"/>
            </a:pPr>
            <a:r>
              <a:rPr lang="en-US" sz="1800" b="0" i="0" u="none" strike="noStrike" dirty="0" err="1">
                <a:solidFill>
                  <a:srgbClr val="000000"/>
                </a:solidFill>
                <a:effectLst/>
                <a:latin typeface="Cambria Math" panose="02040503050406030204" pitchFamily="18" charset="0"/>
              </a:rPr>
              <a:t>Sten</a:t>
            </a:r>
            <a:r>
              <a:rPr lang="en-US" sz="1800" b="0" i="0" u="none" strike="noStrike" dirty="0">
                <a:solidFill>
                  <a:srgbClr val="000000"/>
                </a:solidFill>
                <a:effectLst/>
                <a:latin typeface="Cambria Math" panose="02040503050406030204" pitchFamily="18" charset="0"/>
              </a:rPr>
              <a:t> </a:t>
            </a:r>
            <a:r>
              <a:rPr lang="en-US" sz="1800" b="0" i="0" u="none" strike="noStrike" dirty="0" err="1">
                <a:solidFill>
                  <a:srgbClr val="000000"/>
                </a:solidFill>
                <a:effectLst/>
                <a:latin typeface="Cambria Math" panose="02040503050406030204" pitchFamily="18" charset="0"/>
              </a:rPr>
              <a:t>Sanjorge</a:t>
            </a:r>
            <a:r>
              <a:rPr lang="en-US" sz="1800" b="0" i="0" u="none" strike="noStrike" dirty="0">
                <a:solidFill>
                  <a:srgbClr val="000000"/>
                </a:solidFill>
                <a:effectLst/>
                <a:latin typeface="Cambria Math" panose="02040503050406030204" pitchFamily="18" charset="0"/>
              </a:rPr>
              <a:t> Jr</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mbria Math" panose="02040503050406030204" pitchFamily="18" charset="0"/>
              </a:rPr>
              <a:t>Ingrid Barranco</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mbria Math" panose="02040503050406030204" pitchFamily="18" charset="0"/>
              </a:rPr>
              <a:t>Rachel Pantanal </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mbria Math" panose="02040503050406030204" pitchFamily="18" charset="0"/>
              </a:rPr>
              <a:t>Ada Campo-</a:t>
            </a:r>
            <a:r>
              <a:rPr lang="en-US" sz="1800" b="0" i="0" u="none" strike="noStrike" dirty="0" err="1">
                <a:solidFill>
                  <a:srgbClr val="000000"/>
                </a:solidFill>
                <a:effectLst/>
                <a:latin typeface="Cambria Math" panose="02040503050406030204" pitchFamily="18" charset="0"/>
              </a:rPr>
              <a:t>Corrente</a:t>
            </a:r>
            <a:endParaRPr lang="en-US" sz="1800" b="0" i="0" u="none" strike="noStrike" dirty="0">
              <a:solidFill>
                <a:srgbClr val="000000"/>
              </a:solidFill>
              <a:effectLst/>
              <a:latin typeface="Cambria Math" panose="02040503050406030204" pitchFamily="18" charset="0"/>
            </a:endParaRPr>
          </a:p>
          <a:p>
            <a:br>
              <a:rPr lang="en-US" dirty="0"/>
            </a:br>
            <a:endParaRPr lang="en-US" dirty="0"/>
          </a:p>
        </p:txBody>
      </p:sp>
      <p:sp>
        <p:nvSpPr>
          <p:cNvPr id="7" name="Rectangle 6">
            <a:extLst>
              <a:ext uri="{FF2B5EF4-FFF2-40B4-BE49-F238E27FC236}">
                <a16:creationId xmlns:a16="http://schemas.microsoft.com/office/drawing/2014/main" id="{AD5C7C53-AED0-7DE6-0FD7-BCF43D8509AD}"/>
              </a:ext>
            </a:extLst>
          </p:cNvPr>
          <p:cNvSpPr/>
          <p:nvPr/>
        </p:nvSpPr>
        <p:spPr>
          <a:xfrm>
            <a:off x="9465547" y="5742996"/>
            <a:ext cx="2646066" cy="1050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0229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screenshot, font, line&#10;&#10;Description automatically generated">
            <a:extLst>
              <a:ext uri="{FF2B5EF4-FFF2-40B4-BE49-F238E27FC236}">
                <a16:creationId xmlns:a16="http://schemas.microsoft.com/office/drawing/2014/main" id="{1F0EF02B-07D8-88E5-6C6F-3069D1E58B52}"/>
              </a:ext>
            </a:extLst>
          </p:cNvPr>
          <p:cNvPicPr>
            <a:picLocks noChangeAspect="1"/>
          </p:cNvPicPr>
          <p:nvPr/>
        </p:nvPicPr>
        <p:blipFill>
          <a:blip r:embed="rId3"/>
          <a:stretch>
            <a:fillRect/>
          </a:stretch>
        </p:blipFill>
        <p:spPr>
          <a:xfrm>
            <a:off x="0" y="1533930"/>
            <a:ext cx="12192000" cy="3581201"/>
          </a:xfrm>
          <a:prstGeom prst="rect">
            <a:avLst/>
          </a:prstGeom>
        </p:spPr>
      </p:pic>
      <p:sp>
        <p:nvSpPr>
          <p:cNvPr id="7" name="Rectangle 6">
            <a:extLst>
              <a:ext uri="{FF2B5EF4-FFF2-40B4-BE49-F238E27FC236}">
                <a16:creationId xmlns:a16="http://schemas.microsoft.com/office/drawing/2014/main" id="{4AFC5C77-8162-6B10-ED24-EBD62492B74E}"/>
              </a:ext>
            </a:extLst>
          </p:cNvPr>
          <p:cNvSpPr/>
          <p:nvPr/>
        </p:nvSpPr>
        <p:spPr>
          <a:xfrm>
            <a:off x="9465547" y="5742996"/>
            <a:ext cx="2646066" cy="1050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A0A113B5-EBA1-3930-BDDC-CB921549B613}"/>
              </a:ext>
            </a:extLst>
          </p:cNvPr>
          <p:cNvSpPr>
            <a:spLocks noGrp="1"/>
          </p:cNvSpPr>
          <p:nvPr>
            <p:ph type="title"/>
          </p:nvPr>
        </p:nvSpPr>
        <p:spPr>
          <a:xfrm>
            <a:off x="838200" y="440587"/>
            <a:ext cx="10515600" cy="533558"/>
          </a:xfrm>
        </p:spPr>
        <p:txBody>
          <a:bodyPr>
            <a:noAutofit/>
          </a:bodyPr>
          <a:lstStyle/>
          <a:p>
            <a:r>
              <a:rPr lang="en-US" sz="3200" dirty="0">
                <a:latin typeface="+mn-lt"/>
                <a:ea typeface="Cambria Math" panose="02040503050406030204" pitchFamily="18" charset="0"/>
              </a:rPr>
              <a:t>Sentiment Analysis of News Articles over Time ~20 years</a:t>
            </a:r>
          </a:p>
        </p:txBody>
      </p:sp>
      <p:sp>
        <p:nvSpPr>
          <p:cNvPr id="2" name="TextBox 1">
            <a:extLst>
              <a:ext uri="{FF2B5EF4-FFF2-40B4-BE49-F238E27FC236}">
                <a16:creationId xmlns:a16="http://schemas.microsoft.com/office/drawing/2014/main" id="{55E6DE5F-1087-D36B-CA8C-DD698176F981}"/>
              </a:ext>
            </a:extLst>
          </p:cNvPr>
          <p:cNvSpPr txBox="1"/>
          <p:nvPr/>
        </p:nvSpPr>
        <p:spPr>
          <a:xfrm>
            <a:off x="2900325" y="5103674"/>
            <a:ext cx="6819028" cy="1754326"/>
          </a:xfrm>
          <a:prstGeom prst="rect">
            <a:avLst/>
          </a:prstGeom>
          <a:noFill/>
        </p:spPr>
        <p:txBody>
          <a:bodyPr wrap="square" rtlCol="0">
            <a:spAutoFit/>
          </a:bodyPr>
          <a:lstStyle/>
          <a:p>
            <a:pPr rtl="0">
              <a:spcBef>
                <a:spcPts val="0"/>
              </a:spcBef>
              <a:spcAft>
                <a:spcPts val="0"/>
              </a:spcAft>
            </a:pPr>
            <a:r>
              <a:rPr lang="en-US" sz="1800" b="0" i="0" u="none" strike="noStrike" dirty="0">
                <a:solidFill>
                  <a:srgbClr val="000000"/>
                </a:solidFill>
                <a:effectLst/>
                <a:latin typeface="Cambria Math" panose="02040503050406030204" pitchFamily="18" charset="0"/>
              </a:rPr>
              <a:t>Mapped 20 years of data to show positive or negative sentiment. </a:t>
            </a:r>
            <a:br>
              <a:rPr lang="en-US" sz="1800" b="0" i="0" u="none" strike="noStrike" dirty="0">
                <a:solidFill>
                  <a:srgbClr val="000000"/>
                </a:solidFill>
                <a:effectLst/>
                <a:latin typeface="Cambria Math" panose="02040503050406030204" pitchFamily="18" charset="0"/>
              </a:rPr>
            </a:br>
            <a:r>
              <a:rPr lang="en-US" sz="1800" b="0" i="0" u="none" strike="noStrike" dirty="0">
                <a:solidFill>
                  <a:srgbClr val="000000"/>
                </a:solidFill>
                <a:effectLst/>
                <a:latin typeface="Cambria Math" panose="02040503050406030204" pitchFamily="18" charset="0"/>
              </a:rPr>
              <a:t>This shows that it is positive initially, however overtime it </a:t>
            </a:r>
            <a:r>
              <a:rPr lang="en-US" dirty="0">
                <a:solidFill>
                  <a:srgbClr val="000000"/>
                </a:solidFill>
                <a:latin typeface="Cambria Math" panose="02040503050406030204" pitchFamily="18" charset="0"/>
              </a:rPr>
              <a:t>is becoming more mixed sentiment. </a:t>
            </a:r>
          </a:p>
          <a:p>
            <a:pPr rtl="0">
              <a:spcBef>
                <a:spcPts val="0"/>
              </a:spcBef>
              <a:spcAft>
                <a:spcPts val="0"/>
              </a:spcAft>
            </a:pPr>
            <a:r>
              <a:rPr lang="en-US" sz="1800" b="0" i="0" u="none" strike="noStrike" dirty="0">
                <a:solidFill>
                  <a:srgbClr val="000000"/>
                </a:solidFill>
                <a:effectLst/>
                <a:latin typeface="Cambria Math" panose="02040503050406030204" pitchFamily="18" charset="0"/>
              </a:rPr>
              <a:t>Since it is moving more from + to -, Are the citizens of Kronos become discontent with the country?</a:t>
            </a:r>
            <a:endParaRPr lang="en-US" dirty="0">
              <a:effectLst/>
            </a:endParaRPr>
          </a:p>
          <a:p>
            <a:pPr rtl="0">
              <a:spcBef>
                <a:spcPts val="0"/>
              </a:spcBef>
              <a:spcAft>
                <a:spcPts val="0"/>
              </a:spcAft>
            </a:pPr>
            <a:endParaRPr lang="en-US" dirty="0"/>
          </a:p>
        </p:txBody>
      </p:sp>
      <p:sp>
        <p:nvSpPr>
          <p:cNvPr id="3" name="Rectangle 2">
            <a:extLst>
              <a:ext uri="{FF2B5EF4-FFF2-40B4-BE49-F238E27FC236}">
                <a16:creationId xmlns:a16="http://schemas.microsoft.com/office/drawing/2014/main" id="{55A0714B-9DE9-E2D2-3BDE-9705FAB5C33F}"/>
              </a:ext>
            </a:extLst>
          </p:cNvPr>
          <p:cNvSpPr/>
          <p:nvPr/>
        </p:nvSpPr>
        <p:spPr>
          <a:xfrm>
            <a:off x="431515" y="1754326"/>
            <a:ext cx="2938409" cy="4237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B009E49-F864-910A-130B-F0A13CDB6393}"/>
              </a:ext>
            </a:extLst>
          </p:cNvPr>
          <p:cNvSpPr/>
          <p:nvPr/>
        </p:nvSpPr>
        <p:spPr>
          <a:xfrm>
            <a:off x="626723" y="2282575"/>
            <a:ext cx="2845941" cy="2689247"/>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3F379D0-073A-63C8-9CC5-0AF75813B1DF}"/>
              </a:ext>
            </a:extLst>
          </p:cNvPr>
          <p:cNvSpPr/>
          <p:nvPr/>
        </p:nvSpPr>
        <p:spPr>
          <a:xfrm>
            <a:off x="8054939" y="2309973"/>
            <a:ext cx="3510338" cy="26892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67557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screenshot, text, plot, line&#10;&#10;Description automatically generated">
            <a:extLst>
              <a:ext uri="{FF2B5EF4-FFF2-40B4-BE49-F238E27FC236}">
                <a16:creationId xmlns:a16="http://schemas.microsoft.com/office/drawing/2014/main" id="{2CAE990E-63B7-D7CF-F26F-CEDBB9662F1D}"/>
              </a:ext>
            </a:extLst>
          </p:cNvPr>
          <p:cNvPicPr>
            <a:picLocks noChangeAspect="1"/>
          </p:cNvPicPr>
          <p:nvPr/>
        </p:nvPicPr>
        <p:blipFill>
          <a:blip r:embed="rId3"/>
          <a:stretch>
            <a:fillRect/>
          </a:stretch>
        </p:blipFill>
        <p:spPr>
          <a:xfrm>
            <a:off x="0" y="1638399"/>
            <a:ext cx="12192000" cy="3581201"/>
          </a:xfrm>
          <a:prstGeom prst="rect">
            <a:avLst/>
          </a:prstGeom>
        </p:spPr>
      </p:pic>
      <p:sp>
        <p:nvSpPr>
          <p:cNvPr id="2" name="Title 1">
            <a:extLst>
              <a:ext uri="{FF2B5EF4-FFF2-40B4-BE49-F238E27FC236}">
                <a16:creationId xmlns:a16="http://schemas.microsoft.com/office/drawing/2014/main" id="{1BFB5879-6A8A-C399-FFD2-B01FC2D0C1AD}"/>
              </a:ext>
            </a:extLst>
          </p:cNvPr>
          <p:cNvSpPr>
            <a:spLocks noGrp="1"/>
          </p:cNvSpPr>
          <p:nvPr>
            <p:ph type="title"/>
          </p:nvPr>
        </p:nvSpPr>
        <p:spPr/>
        <p:txBody>
          <a:bodyPr>
            <a:noAutofit/>
          </a:bodyPr>
          <a:lstStyle/>
          <a:p>
            <a:r>
              <a:rPr lang="en-US" sz="3200" dirty="0">
                <a:latin typeface="+mn-lt"/>
                <a:ea typeface="Cambria Math" panose="02040503050406030204" pitchFamily="18" charset="0"/>
              </a:rPr>
              <a:t>Sentiment Modality of News Articles over Time ~20 years</a:t>
            </a:r>
            <a:endParaRPr lang="en-US" sz="3200" dirty="0"/>
          </a:p>
        </p:txBody>
      </p:sp>
      <p:sp>
        <p:nvSpPr>
          <p:cNvPr id="3" name="TextBox 2">
            <a:extLst>
              <a:ext uri="{FF2B5EF4-FFF2-40B4-BE49-F238E27FC236}">
                <a16:creationId xmlns:a16="http://schemas.microsoft.com/office/drawing/2014/main" id="{B961EB93-9FD9-DCDE-E9ED-68A802393CFA}"/>
              </a:ext>
            </a:extLst>
          </p:cNvPr>
          <p:cNvSpPr txBox="1"/>
          <p:nvPr/>
        </p:nvSpPr>
        <p:spPr>
          <a:xfrm>
            <a:off x="2982519" y="5422173"/>
            <a:ext cx="6819028" cy="1200329"/>
          </a:xfrm>
          <a:prstGeom prst="rect">
            <a:avLst/>
          </a:prstGeom>
          <a:noFill/>
        </p:spPr>
        <p:txBody>
          <a:bodyPr wrap="square" rtlCol="0">
            <a:spAutoFit/>
          </a:bodyPr>
          <a:lstStyle/>
          <a:p>
            <a:pPr rtl="0">
              <a:spcBef>
                <a:spcPts val="0"/>
              </a:spcBef>
              <a:spcAft>
                <a:spcPts val="0"/>
              </a:spcAft>
            </a:pPr>
            <a:r>
              <a:rPr lang="en-US" sz="1800" b="0" i="0" u="none" strike="noStrike" dirty="0">
                <a:solidFill>
                  <a:srgbClr val="000000"/>
                </a:solidFill>
                <a:effectLst/>
                <a:latin typeface="Cambria Math" panose="02040503050406030204" pitchFamily="18" charset="0"/>
              </a:rPr>
              <a:t>Mapped 20 years of data to show sentiment modality. </a:t>
            </a:r>
            <a:br>
              <a:rPr lang="en-US" sz="1800" b="0" i="0" u="none" strike="noStrike" dirty="0">
                <a:solidFill>
                  <a:srgbClr val="000000"/>
                </a:solidFill>
                <a:effectLst/>
                <a:latin typeface="Cambria Math" panose="02040503050406030204" pitchFamily="18" charset="0"/>
              </a:rPr>
            </a:br>
            <a:r>
              <a:rPr lang="en-US" sz="1800" b="0" i="0" u="none" strike="noStrike" dirty="0">
                <a:solidFill>
                  <a:srgbClr val="000000"/>
                </a:solidFill>
                <a:effectLst/>
                <a:latin typeface="Cambria Math" panose="02040503050406030204" pitchFamily="18" charset="0"/>
              </a:rPr>
              <a:t>This shows that initially it was consistent in new reporting, however, overtime it </a:t>
            </a:r>
            <a:r>
              <a:rPr lang="en-US" dirty="0">
                <a:solidFill>
                  <a:srgbClr val="000000"/>
                </a:solidFill>
                <a:latin typeface="Cambria Math" panose="02040503050406030204" pitchFamily="18" charset="0"/>
              </a:rPr>
              <a:t>is becoming increasingly biased</a:t>
            </a:r>
            <a:r>
              <a:rPr lang="en-US" sz="1800" b="0" i="0" u="none" strike="noStrike" dirty="0">
                <a:solidFill>
                  <a:srgbClr val="000000"/>
                </a:solidFill>
                <a:effectLst/>
                <a:latin typeface="Cambria Math" panose="02040503050406030204" pitchFamily="18" charset="0"/>
              </a:rPr>
              <a:t>.</a:t>
            </a:r>
            <a:endParaRPr lang="en-US" dirty="0">
              <a:effectLst/>
            </a:endParaRPr>
          </a:p>
          <a:p>
            <a:pPr rtl="0">
              <a:spcBef>
                <a:spcPts val="0"/>
              </a:spcBef>
              <a:spcAft>
                <a:spcPts val="0"/>
              </a:spcAft>
            </a:pPr>
            <a:endParaRPr lang="en-US" dirty="0"/>
          </a:p>
        </p:txBody>
      </p:sp>
      <p:sp>
        <p:nvSpPr>
          <p:cNvPr id="4" name="Rectangle 3">
            <a:extLst>
              <a:ext uri="{FF2B5EF4-FFF2-40B4-BE49-F238E27FC236}">
                <a16:creationId xmlns:a16="http://schemas.microsoft.com/office/drawing/2014/main" id="{25BB160B-1066-5822-E53B-D21D1B7F654A}"/>
              </a:ext>
            </a:extLst>
          </p:cNvPr>
          <p:cNvSpPr/>
          <p:nvPr/>
        </p:nvSpPr>
        <p:spPr>
          <a:xfrm>
            <a:off x="431515" y="1754326"/>
            <a:ext cx="2938409" cy="4237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430DE229-FD4D-0063-999E-5F2A1E2FC786}"/>
              </a:ext>
            </a:extLst>
          </p:cNvPr>
          <p:cNvCxnSpPr>
            <a:cxnSpLocks/>
          </p:cNvCxnSpPr>
          <p:nvPr/>
        </p:nvCxnSpPr>
        <p:spPr>
          <a:xfrm>
            <a:off x="677888" y="3637052"/>
            <a:ext cx="10836224"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D833E68-C074-79D0-96A8-B07C339D26F5}"/>
              </a:ext>
            </a:extLst>
          </p:cNvPr>
          <p:cNvSpPr/>
          <p:nvPr/>
        </p:nvSpPr>
        <p:spPr>
          <a:xfrm>
            <a:off x="7941924" y="2292428"/>
            <a:ext cx="3688422" cy="2689247"/>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552F60E-D95E-5AFB-ED28-892649F3F2F5}"/>
              </a:ext>
            </a:extLst>
          </p:cNvPr>
          <p:cNvSpPr/>
          <p:nvPr/>
        </p:nvSpPr>
        <p:spPr>
          <a:xfrm>
            <a:off x="9465547" y="5742996"/>
            <a:ext cx="2646066" cy="1050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6683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0BEA6-6A0D-C64A-BD71-FFD27AA560FE}"/>
              </a:ext>
            </a:extLst>
          </p:cNvPr>
          <p:cNvSpPr>
            <a:spLocks noGrp="1"/>
          </p:cNvSpPr>
          <p:nvPr>
            <p:ph type="title"/>
          </p:nvPr>
        </p:nvSpPr>
        <p:spPr/>
        <p:txBody>
          <a:bodyPr/>
          <a:lstStyle/>
          <a:p>
            <a:r>
              <a:rPr lang="en-US" dirty="0">
                <a:latin typeface="+mj-lt"/>
              </a:rPr>
              <a:t>Questions? </a:t>
            </a:r>
          </a:p>
        </p:txBody>
      </p:sp>
      <p:sp>
        <p:nvSpPr>
          <p:cNvPr id="4" name="Text Placeholder 3">
            <a:extLst>
              <a:ext uri="{FF2B5EF4-FFF2-40B4-BE49-F238E27FC236}">
                <a16:creationId xmlns:a16="http://schemas.microsoft.com/office/drawing/2014/main" id="{F40A9A4C-FCFA-754C-9375-C8E7F863AB67}"/>
              </a:ext>
            </a:extLst>
          </p:cNvPr>
          <p:cNvSpPr>
            <a:spLocks noGrp="1"/>
          </p:cNvSpPr>
          <p:nvPr>
            <p:ph type="body" idx="10"/>
          </p:nvPr>
        </p:nvSpPr>
        <p:spPr>
          <a:xfrm>
            <a:off x="1907682" y="1389152"/>
            <a:ext cx="6527071" cy="4079696"/>
          </a:xfrm>
        </p:spPr>
        <p:txBody>
          <a:bodyPr/>
          <a:lstStyle/>
          <a:p>
            <a:r>
              <a:rPr lang="en-US" dirty="0">
                <a:latin typeface="+mn-lt"/>
              </a:rPr>
              <a:t>Thank You! 👏</a:t>
            </a:r>
          </a:p>
        </p:txBody>
      </p:sp>
    </p:spTree>
    <p:extLst>
      <p:ext uri="{BB962C8B-B14F-4D97-AF65-F5344CB8AC3E}">
        <p14:creationId xmlns:p14="http://schemas.microsoft.com/office/powerpoint/2010/main" val="4051248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4C1C707-A526-2DEA-42D0-CECA77DA327B}"/>
              </a:ext>
            </a:extLst>
          </p:cNvPr>
          <p:cNvSpPr/>
          <p:nvPr/>
        </p:nvSpPr>
        <p:spPr>
          <a:xfrm>
            <a:off x="8671727" y="5556738"/>
            <a:ext cx="3396343" cy="1175658"/>
          </a:xfrm>
          <a:prstGeom prst="rect">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53E2C9-3368-C84F-8395-DE14830C8966}"/>
              </a:ext>
            </a:extLst>
          </p:cNvPr>
          <p:cNvSpPr>
            <a:spLocks noGrp="1"/>
          </p:cNvSpPr>
          <p:nvPr>
            <p:ph type="title"/>
          </p:nvPr>
        </p:nvSpPr>
        <p:spPr>
          <a:xfrm>
            <a:off x="3323185" y="1497204"/>
            <a:ext cx="5545630" cy="1175658"/>
          </a:xfrm>
        </p:spPr>
        <p:txBody>
          <a:bodyPr>
            <a:normAutofit/>
          </a:bodyPr>
          <a:lstStyle/>
          <a:p>
            <a:r>
              <a:rPr lang="en-US" sz="5400" dirty="0">
                <a:latin typeface="+mj-lt"/>
              </a:rPr>
              <a:t>Case Background </a:t>
            </a:r>
          </a:p>
        </p:txBody>
      </p:sp>
      <p:sp>
        <p:nvSpPr>
          <p:cNvPr id="3" name="Text Placeholder 2">
            <a:extLst>
              <a:ext uri="{FF2B5EF4-FFF2-40B4-BE49-F238E27FC236}">
                <a16:creationId xmlns:a16="http://schemas.microsoft.com/office/drawing/2014/main" id="{2E3C3A30-63C0-3849-96CD-D1F804055839}"/>
              </a:ext>
            </a:extLst>
          </p:cNvPr>
          <p:cNvSpPr>
            <a:spLocks noGrp="1"/>
          </p:cNvSpPr>
          <p:nvPr>
            <p:ph type="body" idx="11"/>
          </p:nvPr>
        </p:nvSpPr>
        <p:spPr>
          <a:xfrm>
            <a:off x="1938645" y="2753248"/>
            <a:ext cx="8314709" cy="2707273"/>
          </a:xfrm>
        </p:spPr>
        <p:txBody>
          <a:bodyPr>
            <a:normAutofit/>
          </a:bodyPr>
          <a:lstStyle/>
          <a:p>
            <a:pPr algn="ctr"/>
            <a:r>
              <a:rPr lang="en-US" sz="2400" b="0" i="0" u="none" strike="noStrike" dirty="0">
                <a:solidFill>
                  <a:srgbClr val="F3F3F3"/>
                </a:solidFill>
                <a:effectLst/>
                <a:latin typeface="Cambria Math" panose="02040503050406030204" pitchFamily="18" charset="0"/>
              </a:rPr>
              <a:t>GASTech employees profited from the 2014 IPO. During the company celebration, employees went missing, and the Protectors of Kronos (POK) activist group are suspected of the disappearances. This presentation presents the speculative findings for your judgment.</a:t>
            </a:r>
            <a:endParaRPr lang="en-US" sz="2400" dirty="0"/>
          </a:p>
        </p:txBody>
      </p:sp>
    </p:spTree>
    <p:extLst>
      <p:ext uri="{BB962C8B-B14F-4D97-AF65-F5344CB8AC3E}">
        <p14:creationId xmlns:p14="http://schemas.microsoft.com/office/powerpoint/2010/main" val="2095312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07AEAD-09A4-1700-9067-C93351AF8A46}"/>
              </a:ext>
            </a:extLst>
          </p:cNvPr>
          <p:cNvSpPr/>
          <p:nvPr/>
        </p:nvSpPr>
        <p:spPr>
          <a:xfrm>
            <a:off x="8932985" y="5617029"/>
            <a:ext cx="3044650" cy="1095270"/>
          </a:xfrm>
          <a:prstGeom prst="rect">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pointing at papers on a wall&#10;&#10;Description automatically generated with low confidence">
            <a:extLst>
              <a:ext uri="{FF2B5EF4-FFF2-40B4-BE49-F238E27FC236}">
                <a16:creationId xmlns:a16="http://schemas.microsoft.com/office/drawing/2014/main" id="{4C033067-06B0-97C9-137F-520E7AB15487}"/>
              </a:ext>
            </a:extLst>
          </p:cNvPr>
          <p:cNvPicPr>
            <a:picLocks noChangeAspect="1"/>
          </p:cNvPicPr>
          <p:nvPr/>
        </p:nvPicPr>
        <p:blipFill>
          <a:blip r:embed="rId3"/>
          <a:stretch>
            <a:fillRect/>
          </a:stretch>
        </p:blipFill>
        <p:spPr>
          <a:xfrm>
            <a:off x="2357303" y="586244"/>
            <a:ext cx="7451884" cy="5685512"/>
          </a:xfrm>
          <a:prstGeom prst="rect">
            <a:avLst/>
          </a:prstGeom>
        </p:spPr>
      </p:pic>
    </p:spTree>
    <p:extLst>
      <p:ext uri="{BB962C8B-B14F-4D97-AF65-F5344CB8AC3E}">
        <p14:creationId xmlns:p14="http://schemas.microsoft.com/office/powerpoint/2010/main" val="4177224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F8FFFC-1C4D-F5D7-AEFD-D3611A926717}"/>
              </a:ext>
            </a:extLst>
          </p:cNvPr>
          <p:cNvSpPr/>
          <p:nvPr/>
        </p:nvSpPr>
        <p:spPr>
          <a:xfrm>
            <a:off x="9465547" y="5742996"/>
            <a:ext cx="2646066" cy="1050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9EFB03-CC8A-814D-8761-9017403CE779}"/>
              </a:ext>
            </a:extLst>
          </p:cNvPr>
          <p:cNvSpPr>
            <a:spLocks noGrp="1"/>
          </p:cNvSpPr>
          <p:nvPr>
            <p:ph type="title"/>
          </p:nvPr>
        </p:nvSpPr>
        <p:spPr/>
        <p:txBody>
          <a:bodyPr/>
          <a:lstStyle/>
          <a:p>
            <a:r>
              <a:rPr lang="en-US" dirty="0">
                <a:latin typeface="+mj-lt"/>
                <a:ea typeface="Verdana" panose="020B0604030504040204" pitchFamily="34" charset="0"/>
              </a:rPr>
              <a:t>Dataset Description</a:t>
            </a:r>
          </a:p>
        </p:txBody>
      </p:sp>
      <p:sp>
        <p:nvSpPr>
          <p:cNvPr id="3" name="Content Placeholder 2">
            <a:extLst>
              <a:ext uri="{FF2B5EF4-FFF2-40B4-BE49-F238E27FC236}">
                <a16:creationId xmlns:a16="http://schemas.microsoft.com/office/drawing/2014/main" id="{7FC01864-CAAF-2A47-B7A1-3AD1ADECB22C}"/>
              </a:ext>
            </a:extLst>
          </p:cNvPr>
          <p:cNvSpPr>
            <a:spLocks noGrp="1"/>
          </p:cNvSpPr>
          <p:nvPr>
            <p:ph idx="1"/>
          </p:nvPr>
        </p:nvSpPr>
        <p:spPr/>
        <p:txBody>
          <a:bodyPr>
            <a:normAutofit fontScale="77500" lnSpcReduction="20000"/>
          </a:bodyPr>
          <a:lstStyle/>
          <a:p>
            <a:r>
              <a:rPr lang="en-US" b="0" dirty="0">
                <a:solidFill>
                  <a:srgbClr val="000000"/>
                </a:solidFill>
                <a:effectLst/>
                <a:latin typeface="+mj-lt"/>
              </a:rPr>
              <a:t>A map of Kronos</a:t>
            </a:r>
          </a:p>
          <a:p>
            <a:r>
              <a:rPr lang="en-US" b="0" dirty="0">
                <a:solidFill>
                  <a:srgbClr val="000000"/>
                </a:solidFill>
                <a:effectLst/>
                <a:latin typeface="+mj-lt"/>
              </a:rPr>
              <a:t>A chart describing the local </a:t>
            </a:r>
            <a:r>
              <a:rPr lang="en-US" b="0" dirty="0" err="1">
                <a:solidFill>
                  <a:srgbClr val="000000"/>
                </a:solidFill>
                <a:effectLst/>
                <a:latin typeface="+mj-lt"/>
              </a:rPr>
              <a:t>GAStech</a:t>
            </a:r>
            <a:r>
              <a:rPr lang="en-US" b="0" dirty="0">
                <a:solidFill>
                  <a:srgbClr val="000000"/>
                </a:solidFill>
                <a:effectLst/>
                <a:latin typeface="+mj-lt"/>
              </a:rPr>
              <a:t> organization, in PDF format.</a:t>
            </a:r>
          </a:p>
          <a:p>
            <a:r>
              <a:rPr lang="en-US" b="0" dirty="0">
                <a:solidFill>
                  <a:srgbClr val="000000"/>
                </a:solidFill>
                <a:effectLst/>
                <a:latin typeface="+mj-lt"/>
              </a:rPr>
              <a:t>A spreadsheet of </a:t>
            </a:r>
            <a:r>
              <a:rPr lang="en-US" b="0" dirty="0" err="1">
                <a:solidFill>
                  <a:srgbClr val="000000"/>
                </a:solidFill>
                <a:effectLst/>
                <a:latin typeface="+mj-lt"/>
              </a:rPr>
              <a:t>GAStech</a:t>
            </a:r>
            <a:r>
              <a:rPr lang="en-US" b="0" dirty="0">
                <a:solidFill>
                  <a:srgbClr val="000000"/>
                </a:solidFill>
                <a:effectLst/>
                <a:latin typeface="+mj-lt"/>
              </a:rPr>
              <a:t> employee records</a:t>
            </a:r>
          </a:p>
          <a:p>
            <a:r>
              <a:rPr lang="en-US" b="0" dirty="0">
                <a:solidFill>
                  <a:srgbClr val="000000"/>
                </a:solidFill>
                <a:effectLst/>
                <a:latin typeface="+mj-lt"/>
              </a:rPr>
              <a:t>Email headers from two weeks of internal </a:t>
            </a:r>
            <a:r>
              <a:rPr lang="en-US" b="0" dirty="0" err="1">
                <a:solidFill>
                  <a:srgbClr val="000000"/>
                </a:solidFill>
                <a:effectLst/>
                <a:latin typeface="+mj-lt"/>
              </a:rPr>
              <a:t>GAStech</a:t>
            </a:r>
            <a:r>
              <a:rPr lang="en-US" b="0" dirty="0">
                <a:solidFill>
                  <a:srgbClr val="000000"/>
                </a:solidFill>
                <a:effectLst/>
                <a:latin typeface="+mj-lt"/>
              </a:rPr>
              <a:t> company email</a:t>
            </a:r>
          </a:p>
          <a:p>
            <a:r>
              <a:rPr lang="en-US" b="0" dirty="0">
                <a:solidFill>
                  <a:srgbClr val="000000"/>
                </a:solidFill>
                <a:effectLst/>
                <a:latin typeface="+mj-lt"/>
              </a:rPr>
              <a:t>Resumes and short biographies of many, but not all, of the </a:t>
            </a:r>
            <a:r>
              <a:rPr lang="en-US" b="0" dirty="0" err="1">
                <a:solidFill>
                  <a:srgbClr val="000000"/>
                </a:solidFill>
                <a:effectLst/>
                <a:latin typeface="+mj-lt"/>
              </a:rPr>
              <a:t>GAStech</a:t>
            </a:r>
            <a:r>
              <a:rPr lang="en-US" b="0" dirty="0">
                <a:solidFill>
                  <a:srgbClr val="000000"/>
                </a:solidFill>
                <a:effectLst/>
                <a:latin typeface="+mj-lt"/>
              </a:rPr>
              <a:t> employees, in Microsoft Word format</a:t>
            </a:r>
          </a:p>
          <a:p>
            <a:r>
              <a:rPr lang="en-US" b="0" dirty="0">
                <a:solidFill>
                  <a:srgbClr val="000000"/>
                </a:solidFill>
                <a:effectLst/>
                <a:latin typeface="+mj-lt"/>
              </a:rPr>
              <a:t>Facts and Historical reports and descriptions of the countries involved, in Microsoft Word format</a:t>
            </a:r>
          </a:p>
          <a:p>
            <a:r>
              <a:rPr lang="en-US" b="0" dirty="0">
                <a:solidFill>
                  <a:srgbClr val="000000"/>
                </a:solidFill>
                <a:effectLst/>
                <a:latin typeface="+mj-lt"/>
              </a:rPr>
              <a:t>Relevant current and historical news reports from multiple domestic and translated foreign sources, in text file format.</a:t>
            </a:r>
          </a:p>
        </p:txBody>
      </p:sp>
    </p:spTree>
    <p:extLst>
      <p:ext uri="{BB962C8B-B14F-4D97-AF65-F5344CB8AC3E}">
        <p14:creationId xmlns:p14="http://schemas.microsoft.com/office/powerpoint/2010/main" val="2065694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DFFE03-AA84-F3ED-09D0-FA94EC4DD491}"/>
              </a:ext>
            </a:extLst>
          </p:cNvPr>
          <p:cNvSpPr/>
          <p:nvPr/>
        </p:nvSpPr>
        <p:spPr>
          <a:xfrm>
            <a:off x="9465547" y="5742996"/>
            <a:ext cx="2646066" cy="1050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74C0BE-0683-B140-97D0-062BB48C2E6B}"/>
              </a:ext>
            </a:extLst>
          </p:cNvPr>
          <p:cNvSpPr>
            <a:spLocks noGrp="1"/>
          </p:cNvSpPr>
          <p:nvPr>
            <p:ph type="title"/>
          </p:nvPr>
        </p:nvSpPr>
        <p:spPr/>
        <p:txBody>
          <a:bodyPr>
            <a:normAutofit fontScale="90000"/>
          </a:bodyPr>
          <a:lstStyle/>
          <a:p>
            <a:r>
              <a:rPr lang="en-US">
                <a:latin typeface="+mj-lt"/>
              </a:rPr>
              <a:t>2 Hypotheses </a:t>
            </a:r>
            <a:r>
              <a:rPr lang="en-US" dirty="0">
                <a:latin typeface="+mj-lt"/>
              </a:rPr>
              <a:t>of what happened</a:t>
            </a:r>
          </a:p>
        </p:txBody>
      </p:sp>
      <p:sp>
        <p:nvSpPr>
          <p:cNvPr id="3" name="Text Placeholder 2">
            <a:extLst>
              <a:ext uri="{FF2B5EF4-FFF2-40B4-BE49-F238E27FC236}">
                <a16:creationId xmlns:a16="http://schemas.microsoft.com/office/drawing/2014/main" id="{5C1ACD2B-9887-0A4F-A947-A39F3A46A771}"/>
              </a:ext>
            </a:extLst>
          </p:cNvPr>
          <p:cNvSpPr>
            <a:spLocks noGrp="1"/>
          </p:cNvSpPr>
          <p:nvPr>
            <p:ph type="body" idx="1"/>
          </p:nvPr>
        </p:nvSpPr>
        <p:spPr/>
        <p:txBody>
          <a:bodyPr>
            <a:normAutofit/>
          </a:bodyPr>
          <a:lstStyle/>
          <a:p>
            <a:r>
              <a:rPr lang="en-US" sz="3200" dirty="0">
                <a:solidFill>
                  <a:schemeClr val="tx2"/>
                </a:solidFill>
                <a:latin typeface="+mj-lt"/>
              </a:rPr>
              <a:t>Question: Did the CEO and executives fake a kidnapping and steal the money and run away?</a:t>
            </a:r>
          </a:p>
          <a:p>
            <a:endParaRPr lang="en-US" sz="3200" dirty="0">
              <a:solidFill>
                <a:schemeClr val="tx2"/>
              </a:solidFill>
              <a:latin typeface="+mj-lt"/>
            </a:endParaRPr>
          </a:p>
          <a:p>
            <a:r>
              <a:rPr lang="en-US" sz="3200" dirty="0">
                <a:solidFill>
                  <a:schemeClr val="tx2"/>
                </a:solidFill>
                <a:latin typeface="+mj-lt"/>
              </a:rPr>
              <a:t>Question: Did the POK kidnap the CEO and executives to extort money for funding drugs, corruption and bribery? </a:t>
            </a:r>
          </a:p>
          <a:p>
            <a:endParaRPr lang="en-US" sz="3200" dirty="0">
              <a:solidFill>
                <a:schemeClr val="tx2"/>
              </a:solidFill>
              <a:latin typeface="+mj-lt"/>
            </a:endParaRPr>
          </a:p>
          <a:p>
            <a:r>
              <a:rPr lang="en-US" sz="3200" dirty="0">
                <a:solidFill>
                  <a:schemeClr val="tx2"/>
                </a:solidFill>
                <a:latin typeface="+mj-lt"/>
              </a:rPr>
              <a:t>Answer: My hypothesis is that both incidents occurred. </a:t>
            </a:r>
          </a:p>
        </p:txBody>
      </p:sp>
    </p:spTree>
    <p:extLst>
      <p:ext uri="{BB962C8B-B14F-4D97-AF65-F5344CB8AC3E}">
        <p14:creationId xmlns:p14="http://schemas.microsoft.com/office/powerpoint/2010/main" val="2409348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6C18C2-49C4-F9C8-1ED3-64927BF953DD}"/>
              </a:ext>
            </a:extLst>
          </p:cNvPr>
          <p:cNvSpPr>
            <a:spLocks noGrp="1"/>
          </p:cNvSpPr>
          <p:nvPr>
            <p:ph type="title"/>
          </p:nvPr>
        </p:nvSpPr>
        <p:spPr/>
        <p:txBody>
          <a:bodyPr>
            <a:normAutofit fontScale="90000"/>
          </a:bodyPr>
          <a:lstStyle/>
          <a:p>
            <a:r>
              <a:rPr lang="en-US" dirty="0">
                <a:latin typeface="+mj-lt"/>
              </a:rPr>
              <a:t>Historical Background of POK</a:t>
            </a:r>
            <a:endParaRPr lang="en-US" dirty="0"/>
          </a:p>
        </p:txBody>
      </p:sp>
      <p:sp>
        <p:nvSpPr>
          <p:cNvPr id="5" name="Text Placeholder 4">
            <a:extLst>
              <a:ext uri="{FF2B5EF4-FFF2-40B4-BE49-F238E27FC236}">
                <a16:creationId xmlns:a16="http://schemas.microsoft.com/office/drawing/2014/main" id="{7B2CB093-AC53-5C89-CB6D-45C34541987E}"/>
              </a:ext>
            </a:extLst>
          </p:cNvPr>
          <p:cNvSpPr>
            <a:spLocks noGrp="1"/>
          </p:cNvSpPr>
          <p:nvPr>
            <p:ph type="body" idx="1"/>
          </p:nvPr>
        </p:nvSpPr>
        <p:spPr>
          <a:xfrm>
            <a:off x="309995" y="1970454"/>
            <a:ext cx="3980651" cy="3013528"/>
          </a:xfrm>
        </p:spPr>
        <p:txBody>
          <a:bodyPr/>
          <a:lstStyle/>
          <a:p>
            <a:r>
              <a:rPr lang="en-US" b="1" dirty="0">
                <a:solidFill>
                  <a:schemeClr val="tx2"/>
                </a:solidFill>
                <a:latin typeface="+mn-lt"/>
              </a:rPr>
              <a:t>DATA SOURCES</a:t>
            </a:r>
          </a:p>
          <a:p>
            <a:pPr marL="342900" indent="-342900">
              <a:buFont typeface="Arial" panose="020B0604020202020204" pitchFamily="34" charset="0"/>
              <a:buChar char="•"/>
            </a:pPr>
            <a:r>
              <a:rPr lang="en-US" dirty="0">
                <a:solidFill>
                  <a:schemeClr val="tx2"/>
                </a:solidFill>
                <a:latin typeface="+mn-lt"/>
              </a:rPr>
              <a:t>Historical reports and descriptions of  the countries involved</a:t>
            </a:r>
          </a:p>
          <a:p>
            <a:pPr marL="342900" indent="-342900">
              <a:buFont typeface="Arial" panose="020B0604020202020204" pitchFamily="34" charset="0"/>
              <a:buChar char="•"/>
            </a:pPr>
            <a:r>
              <a:rPr lang="en-US" b="0" i="0" u="none" strike="noStrike" dirty="0">
                <a:solidFill>
                  <a:srgbClr val="000000"/>
                </a:solidFill>
                <a:effectLst/>
                <a:latin typeface="+mn-lt"/>
              </a:rPr>
              <a:t>News reports from multiple domestic and translated foreign sources, in text file</a:t>
            </a:r>
            <a:endParaRPr lang="en-US" dirty="0">
              <a:latin typeface="+mn-lt"/>
            </a:endParaRPr>
          </a:p>
        </p:txBody>
      </p:sp>
      <p:pic>
        <p:nvPicPr>
          <p:cNvPr id="7" name="Content Placeholder 10" descr="A picture containing text, screenshot, font, circle&#10;&#10;Description automatically generated">
            <a:extLst>
              <a:ext uri="{FF2B5EF4-FFF2-40B4-BE49-F238E27FC236}">
                <a16:creationId xmlns:a16="http://schemas.microsoft.com/office/drawing/2014/main" id="{06A4D0CD-2550-1854-FE1C-802D82AC7818}"/>
              </a:ext>
            </a:extLst>
          </p:cNvPr>
          <p:cNvPicPr>
            <a:picLocks noChangeAspect="1"/>
          </p:cNvPicPr>
          <p:nvPr/>
        </p:nvPicPr>
        <p:blipFill>
          <a:blip r:embed="rId3"/>
          <a:stretch>
            <a:fillRect/>
          </a:stretch>
        </p:blipFill>
        <p:spPr>
          <a:xfrm>
            <a:off x="4692580" y="1718269"/>
            <a:ext cx="7490944" cy="5139731"/>
          </a:xfrm>
          <a:prstGeom prst="rect">
            <a:avLst/>
          </a:prstGeom>
        </p:spPr>
      </p:pic>
      <p:sp>
        <p:nvSpPr>
          <p:cNvPr id="8" name="TextBox 7">
            <a:extLst>
              <a:ext uri="{FF2B5EF4-FFF2-40B4-BE49-F238E27FC236}">
                <a16:creationId xmlns:a16="http://schemas.microsoft.com/office/drawing/2014/main" id="{A79CF40E-FC5E-3B80-9F23-19CEF4367F69}"/>
              </a:ext>
            </a:extLst>
          </p:cNvPr>
          <p:cNvSpPr txBox="1"/>
          <p:nvPr/>
        </p:nvSpPr>
        <p:spPr>
          <a:xfrm>
            <a:off x="309995" y="5230112"/>
            <a:ext cx="5472075" cy="830997"/>
          </a:xfrm>
          <a:prstGeom prst="rect">
            <a:avLst/>
          </a:prstGeom>
          <a:noFill/>
        </p:spPr>
        <p:txBody>
          <a:bodyPr wrap="none" rtlCol="0">
            <a:spAutoFit/>
          </a:bodyPr>
          <a:lstStyle/>
          <a:p>
            <a:r>
              <a:rPr lang="en-US" sz="2400" dirty="0">
                <a:solidFill>
                  <a:srgbClr val="0070C0"/>
                </a:solidFill>
              </a:rPr>
              <a:t>Blue</a:t>
            </a:r>
            <a:r>
              <a:rPr lang="en-US" dirty="0"/>
              <a:t> </a:t>
            </a:r>
            <a:r>
              <a:rPr lang="en-US" sz="2400" dirty="0">
                <a:solidFill>
                  <a:schemeClr val="tx2"/>
                </a:solidFill>
              </a:rPr>
              <a:t>represents GASTech or POK activity</a:t>
            </a:r>
          </a:p>
          <a:p>
            <a:r>
              <a:rPr lang="en-US" sz="2400" dirty="0">
                <a:ln>
                  <a:solidFill>
                    <a:srgbClr val="FFC000"/>
                  </a:solidFill>
                </a:ln>
                <a:solidFill>
                  <a:srgbClr val="FFC000"/>
                </a:solidFill>
              </a:rPr>
              <a:t>Gold</a:t>
            </a:r>
            <a:r>
              <a:rPr lang="en-US" sz="2400" dirty="0">
                <a:ln>
                  <a:solidFill>
                    <a:srgbClr val="FFFF66"/>
                  </a:solidFill>
                </a:ln>
                <a:solidFill>
                  <a:srgbClr val="FFFF00"/>
                </a:solidFill>
              </a:rPr>
              <a:t> </a:t>
            </a:r>
            <a:r>
              <a:rPr lang="en-US" sz="2400" dirty="0">
                <a:solidFill>
                  <a:schemeClr val="tx2"/>
                </a:solidFill>
              </a:rPr>
              <a:t>represents deaths</a:t>
            </a:r>
          </a:p>
        </p:txBody>
      </p:sp>
    </p:spTree>
    <p:extLst>
      <p:ext uri="{BB962C8B-B14F-4D97-AF65-F5344CB8AC3E}">
        <p14:creationId xmlns:p14="http://schemas.microsoft.com/office/powerpoint/2010/main" val="648010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D7210-F469-734F-93FB-24E14DA88CD3}"/>
              </a:ext>
            </a:extLst>
          </p:cNvPr>
          <p:cNvSpPr>
            <a:spLocks noGrp="1"/>
          </p:cNvSpPr>
          <p:nvPr>
            <p:ph type="title"/>
          </p:nvPr>
        </p:nvSpPr>
        <p:spPr/>
        <p:txBody>
          <a:bodyPr>
            <a:normAutofit fontScale="90000"/>
          </a:bodyPr>
          <a:lstStyle/>
          <a:p>
            <a:r>
              <a:rPr lang="en-US" dirty="0">
                <a:latin typeface="+mj-lt"/>
              </a:rPr>
              <a:t>Founding Structure of POK Network</a:t>
            </a:r>
          </a:p>
        </p:txBody>
      </p:sp>
      <p:sp>
        <p:nvSpPr>
          <p:cNvPr id="3" name="Rectangle 2">
            <a:extLst>
              <a:ext uri="{FF2B5EF4-FFF2-40B4-BE49-F238E27FC236}">
                <a16:creationId xmlns:a16="http://schemas.microsoft.com/office/drawing/2014/main" id="{29223122-A132-EC04-0E65-7868B04CB49A}"/>
              </a:ext>
            </a:extLst>
          </p:cNvPr>
          <p:cNvSpPr/>
          <p:nvPr/>
        </p:nvSpPr>
        <p:spPr>
          <a:xfrm>
            <a:off x="9465547" y="5742996"/>
            <a:ext cx="2646066" cy="1050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text, screenshot, rectangle, font&#10;&#10;Description automatically generated">
            <a:extLst>
              <a:ext uri="{FF2B5EF4-FFF2-40B4-BE49-F238E27FC236}">
                <a16:creationId xmlns:a16="http://schemas.microsoft.com/office/drawing/2014/main" id="{3BAEB798-0D4B-96EB-D0AC-270DFEC0D756}"/>
              </a:ext>
            </a:extLst>
          </p:cNvPr>
          <p:cNvPicPr>
            <a:picLocks noChangeAspect="1"/>
          </p:cNvPicPr>
          <p:nvPr/>
        </p:nvPicPr>
        <p:blipFill>
          <a:blip r:embed="rId3"/>
          <a:stretch>
            <a:fillRect/>
          </a:stretch>
        </p:blipFill>
        <p:spPr>
          <a:xfrm>
            <a:off x="173687" y="1829162"/>
            <a:ext cx="11844626" cy="4438860"/>
          </a:xfrm>
          <a:prstGeom prst="rect">
            <a:avLst/>
          </a:prstGeom>
        </p:spPr>
      </p:pic>
    </p:spTree>
    <p:extLst>
      <p:ext uri="{BB962C8B-B14F-4D97-AF65-F5344CB8AC3E}">
        <p14:creationId xmlns:p14="http://schemas.microsoft.com/office/powerpoint/2010/main" val="106627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C31181-9F71-124A-A616-B52278965590}"/>
              </a:ext>
            </a:extLst>
          </p:cNvPr>
          <p:cNvSpPr>
            <a:spLocks noGrp="1"/>
          </p:cNvSpPr>
          <p:nvPr>
            <p:ph type="title"/>
          </p:nvPr>
        </p:nvSpPr>
        <p:spPr/>
        <p:txBody>
          <a:bodyPr>
            <a:normAutofit fontScale="90000"/>
          </a:bodyPr>
          <a:lstStyle/>
          <a:p>
            <a:r>
              <a:rPr lang="en-US" dirty="0">
                <a:latin typeface="+mj-lt"/>
              </a:rPr>
              <a:t>Current Structure of POK Network</a:t>
            </a:r>
          </a:p>
        </p:txBody>
      </p:sp>
      <p:sp>
        <p:nvSpPr>
          <p:cNvPr id="2" name="Rectangle 1">
            <a:extLst>
              <a:ext uri="{FF2B5EF4-FFF2-40B4-BE49-F238E27FC236}">
                <a16:creationId xmlns:a16="http://schemas.microsoft.com/office/drawing/2014/main" id="{8755996B-D549-3096-8C72-880B16733C0A}"/>
              </a:ext>
            </a:extLst>
          </p:cNvPr>
          <p:cNvSpPr/>
          <p:nvPr/>
        </p:nvSpPr>
        <p:spPr>
          <a:xfrm>
            <a:off x="9465547" y="5742996"/>
            <a:ext cx="2646066" cy="1050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ext, screenshot, font, number&#10;&#10;Description automatically generated">
            <a:extLst>
              <a:ext uri="{FF2B5EF4-FFF2-40B4-BE49-F238E27FC236}">
                <a16:creationId xmlns:a16="http://schemas.microsoft.com/office/drawing/2014/main" id="{A40BCBC9-1085-286C-27CD-9F376DEBE4B7}"/>
              </a:ext>
            </a:extLst>
          </p:cNvPr>
          <p:cNvPicPr>
            <a:picLocks noChangeAspect="1"/>
          </p:cNvPicPr>
          <p:nvPr/>
        </p:nvPicPr>
        <p:blipFill>
          <a:blip r:embed="rId3"/>
          <a:stretch>
            <a:fillRect/>
          </a:stretch>
        </p:blipFill>
        <p:spPr>
          <a:xfrm>
            <a:off x="767588" y="2009670"/>
            <a:ext cx="10404281" cy="4383650"/>
          </a:xfrm>
          <a:prstGeom prst="rect">
            <a:avLst/>
          </a:prstGeom>
        </p:spPr>
      </p:pic>
    </p:spTree>
    <p:extLst>
      <p:ext uri="{BB962C8B-B14F-4D97-AF65-F5344CB8AC3E}">
        <p14:creationId xmlns:p14="http://schemas.microsoft.com/office/powerpoint/2010/main" val="1542365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A854E3D-23C9-59E6-83A3-0DB77EA36593}"/>
              </a:ext>
            </a:extLst>
          </p:cNvPr>
          <p:cNvSpPr/>
          <p:nvPr/>
        </p:nvSpPr>
        <p:spPr>
          <a:xfrm>
            <a:off x="9214338" y="5617029"/>
            <a:ext cx="2977662" cy="1170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CA722E-133A-C14E-B940-93B32C189F31}"/>
              </a:ext>
            </a:extLst>
          </p:cNvPr>
          <p:cNvSpPr>
            <a:spLocks noGrp="1"/>
          </p:cNvSpPr>
          <p:nvPr>
            <p:ph type="title"/>
          </p:nvPr>
        </p:nvSpPr>
        <p:spPr/>
        <p:txBody>
          <a:bodyPr/>
          <a:lstStyle/>
          <a:p>
            <a:r>
              <a:rPr lang="en-US" dirty="0">
                <a:latin typeface="+mj-lt"/>
              </a:rPr>
              <a:t>News Article Facts vs Opinions </a:t>
            </a:r>
          </a:p>
        </p:txBody>
      </p:sp>
      <p:sp>
        <p:nvSpPr>
          <p:cNvPr id="4" name="Text Placeholder 3">
            <a:extLst>
              <a:ext uri="{FF2B5EF4-FFF2-40B4-BE49-F238E27FC236}">
                <a16:creationId xmlns:a16="http://schemas.microsoft.com/office/drawing/2014/main" id="{B93B651B-D999-344A-B24B-EB2EE32D3ADA}"/>
              </a:ext>
            </a:extLst>
          </p:cNvPr>
          <p:cNvSpPr>
            <a:spLocks noGrp="1"/>
          </p:cNvSpPr>
          <p:nvPr>
            <p:ph type="body" idx="10"/>
          </p:nvPr>
        </p:nvSpPr>
        <p:spPr>
          <a:xfrm>
            <a:off x="1171191" y="1951335"/>
            <a:ext cx="3846286" cy="4079696"/>
          </a:xfrm>
        </p:spPr>
        <p:txBody>
          <a:bodyPr/>
          <a:lstStyle/>
          <a:p>
            <a:r>
              <a:rPr lang="en-US" dirty="0">
                <a:latin typeface="+mj-lt"/>
              </a:rPr>
              <a:t>Briefly wanted to point out the news articles of facts vs opinions. The Kronos Star has the least amount of bias when reporting their news articles and it had a timestamp. The timeline for the kidnapping will follow the Kronos Star reporting timeline. </a:t>
            </a:r>
          </a:p>
        </p:txBody>
      </p:sp>
      <p:pic>
        <p:nvPicPr>
          <p:cNvPr id="8" name="Picture 7" descr="A picture containing text, screenshot, diagram, line&#10;&#10;Description automatically generated">
            <a:extLst>
              <a:ext uri="{FF2B5EF4-FFF2-40B4-BE49-F238E27FC236}">
                <a16:creationId xmlns:a16="http://schemas.microsoft.com/office/drawing/2014/main" id="{0D8EEC87-2FFC-CE81-F9F7-331085365D64}"/>
              </a:ext>
            </a:extLst>
          </p:cNvPr>
          <p:cNvPicPr>
            <a:picLocks noChangeAspect="1"/>
          </p:cNvPicPr>
          <p:nvPr/>
        </p:nvPicPr>
        <p:blipFill>
          <a:blip r:embed="rId3"/>
          <a:stretch>
            <a:fillRect/>
          </a:stretch>
        </p:blipFill>
        <p:spPr>
          <a:xfrm>
            <a:off x="5807389" y="1624210"/>
            <a:ext cx="4895780" cy="5163452"/>
          </a:xfrm>
          <a:prstGeom prst="rect">
            <a:avLst/>
          </a:prstGeom>
        </p:spPr>
      </p:pic>
    </p:spTree>
    <p:extLst>
      <p:ext uri="{BB962C8B-B14F-4D97-AF65-F5344CB8AC3E}">
        <p14:creationId xmlns:p14="http://schemas.microsoft.com/office/powerpoint/2010/main" val="3559523306"/>
      </p:ext>
    </p:extLst>
  </p:cSld>
  <p:clrMapOvr>
    <a:masterClrMapping/>
  </p:clrMapOvr>
</p:sld>
</file>

<file path=ppt/theme/theme1.xml><?xml version="1.0" encoding="utf-8"?>
<a:theme xmlns:a="http://schemas.openxmlformats.org/drawingml/2006/main" name="Office Theme">
  <a:themeElements>
    <a:clrScheme name="DU Daniels">
      <a:dk1>
        <a:srgbClr val="58595B"/>
      </a:dk1>
      <a:lt1>
        <a:sysClr val="window" lastClr="FFFFFF"/>
      </a:lt1>
      <a:dk2>
        <a:srgbClr val="000000"/>
      </a:dk2>
      <a:lt2>
        <a:srgbClr val="CCCCCC"/>
      </a:lt2>
      <a:accent1>
        <a:srgbClr val="8B2332"/>
      </a:accent1>
      <a:accent2>
        <a:srgbClr val="B5A574"/>
      </a:accent2>
      <a:accent3>
        <a:srgbClr val="03687F"/>
      </a:accent3>
      <a:accent4>
        <a:srgbClr val="DF5E1F"/>
      </a:accent4>
      <a:accent5>
        <a:srgbClr val="214186"/>
      </a:accent5>
      <a:accent6>
        <a:srgbClr val="058753"/>
      </a:accent6>
      <a:hlink>
        <a:srgbClr val="88220E"/>
      </a:hlink>
      <a:folHlink>
        <a:srgbClr val="B5A574"/>
      </a:folHlink>
    </a:clrScheme>
    <a:fontScheme name="Custom 3">
      <a:majorFont>
        <a:latin typeface="Calibri"/>
        <a:ea typeface=""/>
        <a:cs typeface=""/>
      </a:majorFont>
      <a:minorFont>
        <a:latin typeface="Cambria Math"/>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8429</TotalTime>
  <Words>1092</Words>
  <Application>Microsoft Office PowerPoint</Application>
  <PresentationFormat>Widescreen</PresentationFormat>
  <Paragraphs>83</Paragraphs>
  <Slides>17</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Cambria Math</vt:lpstr>
      <vt:lpstr>Futura Md BT</vt:lpstr>
      <vt:lpstr>Office Theme</vt:lpstr>
      <vt:lpstr>Kronos Kidnapping Case</vt:lpstr>
      <vt:lpstr>Case Background </vt:lpstr>
      <vt:lpstr>PowerPoint Presentation</vt:lpstr>
      <vt:lpstr>Dataset Description</vt:lpstr>
      <vt:lpstr>2 Hypotheses of what happened</vt:lpstr>
      <vt:lpstr>Historical Background of POK</vt:lpstr>
      <vt:lpstr>Founding Structure of POK Network</vt:lpstr>
      <vt:lpstr>Current Structure of POK Network</vt:lpstr>
      <vt:lpstr>News Article Facts vs Opinions </vt:lpstr>
      <vt:lpstr>Timeline 2010-2012</vt:lpstr>
      <vt:lpstr>Timeline 2012-2014</vt:lpstr>
      <vt:lpstr>Kidnapping Timeline Events January 20-21</vt:lpstr>
      <vt:lpstr>Kidnapping Timeline Events January 20-21</vt:lpstr>
      <vt:lpstr>Social Network Graph of GASTech Email</vt:lpstr>
      <vt:lpstr>Sentiment Analysis of News Articles over Time ~20 years</vt:lpstr>
      <vt:lpstr>Sentiment Modality of News Articles over Time ~20 years</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Madeline Hanssler</dc:creator>
  <cp:lastModifiedBy>Heather Lemon</cp:lastModifiedBy>
  <cp:revision>182</cp:revision>
  <dcterms:created xsi:type="dcterms:W3CDTF">2018-10-30T16:41:44Z</dcterms:created>
  <dcterms:modified xsi:type="dcterms:W3CDTF">2023-05-20T23:45:04Z</dcterms:modified>
</cp:coreProperties>
</file>